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1" r:id="rId2"/>
    <p:sldId id="2592" r:id="rId3"/>
    <p:sldId id="2562" r:id="rId4"/>
    <p:sldId id="2563" r:id="rId5"/>
    <p:sldId id="2564" r:id="rId6"/>
    <p:sldId id="2565" r:id="rId7"/>
    <p:sldId id="2566" r:id="rId8"/>
    <p:sldId id="2567" r:id="rId9"/>
    <p:sldId id="2568" r:id="rId10"/>
    <p:sldId id="2569" r:id="rId11"/>
    <p:sldId id="2570" r:id="rId12"/>
    <p:sldId id="2571" r:id="rId13"/>
    <p:sldId id="2572" r:id="rId14"/>
    <p:sldId id="2573" r:id="rId15"/>
    <p:sldId id="2574" r:id="rId16"/>
    <p:sldId id="2575" r:id="rId17"/>
    <p:sldId id="2576" r:id="rId18"/>
    <p:sldId id="2577" r:id="rId19"/>
    <p:sldId id="2578" r:id="rId20"/>
    <p:sldId id="2579" r:id="rId21"/>
    <p:sldId id="2580" r:id="rId22"/>
    <p:sldId id="2581" r:id="rId23"/>
    <p:sldId id="2582" r:id="rId24"/>
    <p:sldId id="2583" r:id="rId25"/>
    <p:sldId id="2584" r:id="rId26"/>
    <p:sldId id="2585" r:id="rId27"/>
    <p:sldId id="2586" r:id="rId28"/>
    <p:sldId id="2587" r:id="rId29"/>
    <p:sldId id="2588" r:id="rId30"/>
    <p:sldId id="2589" r:id="rId31"/>
    <p:sldId id="2590" r:id="rId32"/>
    <p:sldId id="25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sing GitHub Enterprise Repositories as Document Libraries for Economic Research Data" id="{E51DED73-2A62-4737-B8C7-5926F9DF18B1}">
          <p14:sldIdLst>
            <p14:sldId id="2561"/>
            <p14:sldId id="2592"/>
            <p14:sldId id="2562"/>
          </p14:sldIdLst>
        </p14:section>
        <p14:section name="Introduction to GitHub Enterprise" id="{968AAB22-C947-4702-81A8-D4976BC37239}">
          <p14:sldIdLst>
            <p14:sldId id="2563"/>
            <p14:sldId id="2564"/>
            <p14:sldId id="2565"/>
            <p14:sldId id="2566"/>
          </p14:sldIdLst>
        </p14:section>
        <p14:section name="Repository Roles and Types" id="{4C78F89A-75E5-4DA3-8048-B3B39E6C7A08}">
          <p14:sldIdLst>
            <p14:sldId id="2567"/>
            <p14:sldId id="2568"/>
            <p14:sldId id="2569"/>
            <p14:sldId id="2570"/>
          </p14:sldIdLst>
        </p14:section>
        <p14:section name="Creating and Managing Repositories" id="{6A93BBA5-0F39-464C-BB14-783CADAE251D}">
          <p14:sldIdLst>
            <p14:sldId id="2571"/>
            <p14:sldId id="2572"/>
            <p14:sldId id="2573"/>
            <p14:sldId id="2574"/>
          </p14:sldIdLst>
        </p14:section>
        <p14:section name="Collaborating on Economic Research Data" id="{667FF3E9-2398-4411-A7B4-94443F316EA1}">
          <p14:sldIdLst>
            <p14:sldId id="2575"/>
            <p14:sldId id="2576"/>
            <p14:sldId id="2577"/>
            <p14:sldId id="2578"/>
          </p14:sldIdLst>
        </p14:section>
        <p14:section name="Distributing Economic Research Data" id="{B31B7AE4-7BAA-4E23-BFB4-EE4041F64BE4}">
          <p14:sldIdLst>
            <p14:sldId id="2579"/>
            <p14:sldId id="2580"/>
            <p14:sldId id="2581"/>
            <p14:sldId id="2582"/>
          </p14:sldIdLst>
        </p14:section>
        <p14:section name="Use Cases and Scenarios" id="{DCACE0A8-91F0-4142-A9C8-6A0530A801B3}">
          <p14:sldIdLst>
            <p14:sldId id="2583"/>
            <p14:sldId id="2584"/>
            <p14:sldId id="2585"/>
            <p14:sldId id="2586"/>
          </p14:sldIdLst>
        </p14:section>
        <p14:section name="Demonstrations of Various GitHub Repository Roles and Types" id="{B06A83AD-C28C-412B-AB29-1D643B7AFF61}">
          <p14:sldIdLst>
            <p14:sldId id="2587"/>
            <p14:sldId id="2588"/>
            <p14:sldId id="2589"/>
            <p14:sldId id="2590"/>
          </p14:sldIdLst>
        </p14:section>
        <p14:section name="Conclusion" id="{6E134B39-8C0E-4A73-AA12-9D7FCFF6E6AB}">
          <p14:sldIdLst>
            <p14:sldId id="25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51" d="100"/>
          <a:sy n="51" d="100"/>
        </p:scale>
        <p:origin x="364" y="26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861F9-F571-43A5-A786-2BD0956ADCAA}"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D134A82F-F3AE-4FB8-8509-5D7866BBDB0F}">
      <dgm:prSet/>
      <dgm:spPr/>
      <dgm:t>
        <a:bodyPr/>
        <a:lstStyle/>
        <a:p>
          <a:pPr>
            <a:lnSpc>
              <a:spcPct val="100000"/>
            </a:lnSpc>
            <a:defRPr b="1"/>
          </a:pPr>
          <a:r>
            <a:rPr lang="en-US"/>
            <a:t>Public Repositories</a:t>
          </a:r>
        </a:p>
      </dgm:t>
    </dgm:pt>
    <dgm:pt modelId="{AC74C093-6CB9-4F3A-AFBF-1D4B7532971E}" type="parTrans" cxnId="{5A9F5DCA-C527-49CE-942D-518C04CF693F}">
      <dgm:prSet/>
      <dgm:spPr/>
      <dgm:t>
        <a:bodyPr/>
        <a:lstStyle/>
        <a:p>
          <a:endParaRPr lang="en-US"/>
        </a:p>
      </dgm:t>
    </dgm:pt>
    <dgm:pt modelId="{E4CAB1C1-3ED0-4FF3-9069-0063CAFCE647}" type="sibTrans" cxnId="{5A9F5DCA-C527-49CE-942D-518C04CF693F}">
      <dgm:prSet/>
      <dgm:spPr/>
      <dgm:t>
        <a:bodyPr/>
        <a:lstStyle/>
        <a:p>
          <a:pPr>
            <a:lnSpc>
              <a:spcPct val="100000"/>
            </a:lnSpc>
            <a:defRPr b="1"/>
          </a:pPr>
          <a:endParaRPr lang="en-US"/>
        </a:p>
      </dgm:t>
    </dgm:pt>
    <dgm:pt modelId="{7634FA67-FA93-4D74-B4DE-058ABA900200}">
      <dgm:prSet/>
      <dgm:spPr/>
      <dgm:t>
        <a:bodyPr/>
        <a:lstStyle/>
        <a:p>
          <a:pPr>
            <a:lnSpc>
              <a:spcPct val="100000"/>
            </a:lnSpc>
          </a:pPr>
          <a:r>
            <a:rPr lang="en-US"/>
            <a:t>Public repositories allow open collaboration, making it easier for developers to work together on shared projects.</a:t>
          </a:r>
        </a:p>
      </dgm:t>
    </dgm:pt>
    <dgm:pt modelId="{30357A3D-2AE8-46FA-AC8B-E6202EAB858A}" type="parTrans" cxnId="{E60D0C7D-63DD-440E-A087-FBB56A3328AC}">
      <dgm:prSet/>
      <dgm:spPr/>
      <dgm:t>
        <a:bodyPr/>
        <a:lstStyle/>
        <a:p>
          <a:endParaRPr lang="en-US"/>
        </a:p>
      </dgm:t>
    </dgm:pt>
    <dgm:pt modelId="{5760E7AB-F590-4A2D-818B-BB9E036DEB1A}" type="sibTrans" cxnId="{E60D0C7D-63DD-440E-A087-FBB56A3328AC}">
      <dgm:prSet/>
      <dgm:spPr/>
      <dgm:t>
        <a:bodyPr/>
        <a:lstStyle/>
        <a:p>
          <a:endParaRPr lang="en-US"/>
        </a:p>
      </dgm:t>
    </dgm:pt>
    <dgm:pt modelId="{37854333-C678-4B2A-B355-3434FB6ED6A2}">
      <dgm:prSet/>
      <dgm:spPr/>
      <dgm:t>
        <a:bodyPr/>
        <a:lstStyle/>
        <a:p>
          <a:pPr>
            <a:lnSpc>
              <a:spcPct val="100000"/>
            </a:lnSpc>
            <a:defRPr b="1"/>
          </a:pPr>
          <a:r>
            <a:rPr lang="en-US"/>
            <a:t>Private Repositories</a:t>
          </a:r>
        </a:p>
      </dgm:t>
    </dgm:pt>
    <dgm:pt modelId="{A9FB5FE4-FBB2-49E9-AD41-367F3A2BDFE0}" type="parTrans" cxnId="{94897C8E-8B78-414D-BB0A-31616121B45E}">
      <dgm:prSet/>
      <dgm:spPr/>
      <dgm:t>
        <a:bodyPr/>
        <a:lstStyle/>
        <a:p>
          <a:endParaRPr lang="en-US"/>
        </a:p>
      </dgm:t>
    </dgm:pt>
    <dgm:pt modelId="{90D14AF5-012A-4446-A08B-80F08429F521}" type="sibTrans" cxnId="{94897C8E-8B78-414D-BB0A-31616121B45E}">
      <dgm:prSet/>
      <dgm:spPr/>
      <dgm:t>
        <a:bodyPr/>
        <a:lstStyle/>
        <a:p>
          <a:pPr>
            <a:lnSpc>
              <a:spcPct val="100000"/>
            </a:lnSpc>
            <a:defRPr b="1"/>
          </a:pPr>
          <a:endParaRPr lang="en-US"/>
        </a:p>
      </dgm:t>
    </dgm:pt>
    <dgm:pt modelId="{1172D086-CA86-4FB3-AC79-FFF0AE311D2F}">
      <dgm:prSet/>
      <dgm:spPr/>
      <dgm:t>
        <a:bodyPr/>
        <a:lstStyle/>
        <a:p>
          <a:pPr>
            <a:lnSpc>
              <a:spcPct val="100000"/>
            </a:lnSpc>
          </a:pPr>
          <a:r>
            <a:rPr lang="en-US"/>
            <a:t>Private repositories are designed for sensitive projects, ensuring that only authorized users have access to the code.</a:t>
          </a:r>
        </a:p>
      </dgm:t>
    </dgm:pt>
    <dgm:pt modelId="{B92A8BC1-67C4-414B-9CB2-DFB96F581CDD}" type="parTrans" cxnId="{60508892-575B-4D36-98A0-3FFAA51CBB7F}">
      <dgm:prSet/>
      <dgm:spPr/>
      <dgm:t>
        <a:bodyPr/>
        <a:lstStyle/>
        <a:p>
          <a:endParaRPr lang="en-US"/>
        </a:p>
      </dgm:t>
    </dgm:pt>
    <dgm:pt modelId="{0617DF38-9258-4502-B17A-13905CC19C2F}" type="sibTrans" cxnId="{60508892-575B-4D36-98A0-3FFAA51CBB7F}">
      <dgm:prSet/>
      <dgm:spPr/>
      <dgm:t>
        <a:bodyPr/>
        <a:lstStyle/>
        <a:p>
          <a:endParaRPr lang="en-US"/>
        </a:p>
      </dgm:t>
    </dgm:pt>
    <dgm:pt modelId="{598D3E86-5B3C-4467-86F8-62030754661D}">
      <dgm:prSet/>
      <dgm:spPr/>
      <dgm:t>
        <a:bodyPr/>
        <a:lstStyle/>
        <a:p>
          <a:pPr>
            <a:lnSpc>
              <a:spcPct val="100000"/>
            </a:lnSpc>
            <a:defRPr b="1"/>
          </a:pPr>
          <a:r>
            <a:rPr lang="en-US"/>
            <a:t>Internal Repositories</a:t>
          </a:r>
        </a:p>
      </dgm:t>
    </dgm:pt>
    <dgm:pt modelId="{99FDF879-528A-4E17-8D41-7C0CF5073265}" type="parTrans" cxnId="{B97409B8-F460-4E22-BBED-DDD1212D309B}">
      <dgm:prSet/>
      <dgm:spPr/>
      <dgm:t>
        <a:bodyPr/>
        <a:lstStyle/>
        <a:p>
          <a:endParaRPr lang="en-US"/>
        </a:p>
      </dgm:t>
    </dgm:pt>
    <dgm:pt modelId="{1E099FEA-3385-4B05-88A0-19D5C577DFC8}" type="sibTrans" cxnId="{B97409B8-F460-4E22-BBED-DDD1212D309B}">
      <dgm:prSet/>
      <dgm:spPr/>
      <dgm:t>
        <a:bodyPr/>
        <a:lstStyle/>
        <a:p>
          <a:endParaRPr lang="en-US"/>
        </a:p>
      </dgm:t>
    </dgm:pt>
    <dgm:pt modelId="{65B93392-B7C5-4B12-9A46-DA3C1EB4AD6C}">
      <dgm:prSet/>
      <dgm:spPr/>
      <dgm:t>
        <a:bodyPr/>
        <a:lstStyle/>
        <a:p>
          <a:pPr>
            <a:lnSpc>
              <a:spcPct val="100000"/>
            </a:lnSpc>
          </a:pPr>
          <a:r>
            <a:rPr lang="en-US"/>
            <a:t>Internal repositories are accessible only within an organization, facilitating secure collaboration among team members.</a:t>
          </a:r>
        </a:p>
      </dgm:t>
    </dgm:pt>
    <dgm:pt modelId="{8B436F77-1651-4F37-A62C-BD3AF8F1A6E5}" type="parTrans" cxnId="{C6EA7E12-1F65-44E5-88C3-0A05FAA221CF}">
      <dgm:prSet/>
      <dgm:spPr/>
      <dgm:t>
        <a:bodyPr/>
        <a:lstStyle/>
        <a:p>
          <a:endParaRPr lang="en-US"/>
        </a:p>
      </dgm:t>
    </dgm:pt>
    <dgm:pt modelId="{F4298A7B-822B-45AC-B926-38F7FA374185}" type="sibTrans" cxnId="{C6EA7E12-1F65-44E5-88C3-0A05FAA221CF}">
      <dgm:prSet/>
      <dgm:spPr/>
      <dgm:t>
        <a:bodyPr/>
        <a:lstStyle/>
        <a:p>
          <a:endParaRPr lang="en-US"/>
        </a:p>
      </dgm:t>
    </dgm:pt>
    <dgm:pt modelId="{64D5B313-DCD5-4B66-85E6-48E69107D84C}" type="pres">
      <dgm:prSet presAssocID="{51C861F9-F571-43A5-A786-2BD0956ADCAA}" presName="Root" presStyleCnt="0">
        <dgm:presLayoutVars>
          <dgm:dir/>
          <dgm:resizeHandles val="exact"/>
        </dgm:presLayoutVars>
      </dgm:prSet>
      <dgm:spPr/>
    </dgm:pt>
    <dgm:pt modelId="{EFD9F03F-D864-4858-99D7-D96216765E8A}" type="pres">
      <dgm:prSet presAssocID="{D134A82F-F3AE-4FB8-8509-5D7866BBDB0F}" presName="Composite" presStyleCnt="0"/>
      <dgm:spPr/>
    </dgm:pt>
    <dgm:pt modelId="{4E11D7C5-459E-4C04-A843-E269E6D8AE71}" type="pres">
      <dgm:prSet presAssocID="{D134A82F-F3AE-4FB8-8509-5D7866BBDB0F}"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5265" r="27984" b="-2"/>
          <a:stretch/>
        </a:blipFill>
      </dgm:spPr>
      <dgm:extLst>
        <a:ext uri="{E40237B7-FDA0-4F09-8148-C483321AD2D9}">
          <dgm14:cNvPr xmlns:dgm14="http://schemas.microsoft.com/office/drawing/2010/diagram" id="0" name="" descr="Woman using a computer"/>
        </a:ext>
      </dgm:extLst>
    </dgm:pt>
    <dgm:pt modelId="{6851C9DC-2E24-4CD4-8473-D917D56B641A}" type="pres">
      <dgm:prSet presAssocID="{D134A82F-F3AE-4FB8-8509-5D7866BBDB0F}" presName="Subtitle" presStyleLbl="revTx" presStyleIdx="0" presStyleCnt="6">
        <dgm:presLayoutVars>
          <dgm:chMax val="0"/>
          <dgm:bulletEnabled/>
        </dgm:presLayoutVars>
      </dgm:prSet>
      <dgm:spPr/>
    </dgm:pt>
    <dgm:pt modelId="{EF3D9F77-C4FA-471B-BE49-99014C43F3CF}" type="pres">
      <dgm:prSet presAssocID="{D134A82F-F3AE-4FB8-8509-5D7866BBDB0F}" presName="Description" presStyleLbl="revTx" presStyleIdx="1" presStyleCnt="6">
        <dgm:presLayoutVars>
          <dgm:bulletEnabled/>
        </dgm:presLayoutVars>
      </dgm:prSet>
      <dgm:spPr/>
    </dgm:pt>
    <dgm:pt modelId="{73B7C719-0775-47A8-BD42-EA633D5A073A}" type="pres">
      <dgm:prSet presAssocID="{E4CAB1C1-3ED0-4FF3-9069-0063CAFCE647}" presName="sibTrans" presStyleLbl="sibTrans2D1" presStyleIdx="0" presStyleCnt="0"/>
      <dgm:spPr/>
    </dgm:pt>
    <dgm:pt modelId="{F113BB50-A573-491F-B3C7-12C7D6F3D346}" type="pres">
      <dgm:prSet presAssocID="{37854333-C678-4B2A-B355-3434FB6ED6A2}" presName="Composite" presStyleCnt="0"/>
      <dgm:spPr/>
    </dgm:pt>
    <dgm:pt modelId="{18213B85-7284-41D7-AC74-E8D56E300208}" type="pres">
      <dgm:prSet presAssocID="{37854333-C678-4B2A-B355-3434FB6ED6A2}"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5774" r="19229" b="5"/>
          <a:stretch/>
        </a:blipFill>
      </dgm:spPr>
      <dgm:extLst>
        <a:ext uri="{E40237B7-FDA0-4F09-8148-C483321AD2D9}">
          <dgm14:cNvPr xmlns:dgm14="http://schemas.microsoft.com/office/drawing/2010/diagram" id="0" name="" descr="Digital concept which shows abstract network and concept of security optimization and internet technology  "/>
        </a:ext>
      </dgm:extLst>
    </dgm:pt>
    <dgm:pt modelId="{5D8CF2EB-7919-4E9C-9CD1-26B4DFC15B6A}" type="pres">
      <dgm:prSet presAssocID="{37854333-C678-4B2A-B355-3434FB6ED6A2}" presName="Subtitle" presStyleLbl="revTx" presStyleIdx="2" presStyleCnt="6">
        <dgm:presLayoutVars>
          <dgm:chMax val="0"/>
          <dgm:bulletEnabled/>
        </dgm:presLayoutVars>
      </dgm:prSet>
      <dgm:spPr/>
    </dgm:pt>
    <dgm:pt modelId="{AA42AEB0-2199-4225-8919-2A00E0772666}" type="pres">
      <dgm:prSet presAssocID="{37854333-C678-4B2A-B355-3434FB6ED6A2}" presName="Description" presStyleLbl="revTx" presStyleIdx="3" presStyleCnt="6">
        <dgm:presLayoutVars>
          <dgm:bulletEnabled/>
        </dgm:presLayoutVars>
      </dgm:prSet>
      <dgm:spPr/>
    </dgm:pt>
    <dgm:pt modelId="{2F5E560D-11ED-45EC-9C35-B158120AA24A}" type="pres">
      <dgm:prSet presAssocID="{90D14AF5-012A-4446-A08B-80F08429F521}" presName="sibTrans" presStyleLbl="sibTrans2D1" presStyleIdx="0" presStyleCnt="0"/>
      <dgm:spPr/>
    </dgm:pt>
    <dgm:pt modelId="{D4647998-E0B5-46CA-B5A7-0989EAD6E45B}" type="pres">
      <dgm:prSet presAssocID="{598D3E86-5B3C-4467-86F8-62030754661D}" presName="Composite" presStyleCnt="0"/>
      <dgm:spPr/>
    </dgm:pt>
    <dgm:pt modelId="{495E74B7-F174-490E-A22E-EEF6BE8C8C63}" type="pres">
      <dgm:prSet presAssocID="{598D3E86-5B3C-4467-86F8-62030754661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6343" r="16906" b="-2"/>
          <a:stretch/>
        </a:blipFill>
      </dgm:spPr>
      <dgm:extLst>
        <a:ext uri="{E40237B7-FDA0-4F09-8148-C483321AD2D9}">
          <dgm14:cNvPr xmlns:dgm14="http://schemas.microsoft.com/office/drawing/2010/diagram" id="0" name="" descr="Working men taking coffee break"/>
        </a:ext>
      </dgm:extLst>
    </dgm:pt>
    <dgm:pt modelId="{03A58502-B486-43C0-B5BB-D57EBBE36208}" type="pres">
      <dgm:prSet presAssocID="{598D3E86-5B3C-4467-86F8-62030754661D}" presName="Subtitle" presStyleLbl="revTx" presStyleIdx="4" presStyleCnt="6">
        <dgm:presLayoutVars>
          <dgm:chMax val="0"/>
          <dgm:bulletEnabled/>
        </dgm:presLayoutVars>
      </dgm:prSet>
      <dgm:spPr/>
    </dgm:pt>
    <dgm:pt modelId="{0BA05AFD-5556-40C3-8DD3-C40EAB4B937B}" type="pres">
      <dgm:prSet presAssocID="{598D3E86-5B3C-4467-86F8-62030754661D}" presName="Description" presStyleLbl="revTx" presStyleIdx="5" presStyleCnt="6">
        <dgm:presLayoutVars>
          <dgm:bulletEnabled/>
        </dgm:presLayoutVars>
      </dgm:prSet>
      <dgm:spPr/>
    </dgm:pt>
  </dgm:ptLst>
  <dgm:cxnLst>
    <dgm:cxn modelId="{C6EA7E12-1F65-44E5-88C3-0A05FAA221CF}" srcId="{598D3E86-5B3C-4467-86F8-62030754661D}" destId="{65B93392-B7C5-4B12-9A46-DA3C1EB4AD6C}" srcOrd="0" destOrd="0" parTransId="{8B436F77-1651-4F37-A62C-BD3AF8F1A6E5}" sibTransId="{F4298A7B-822B-45AC-B926-38F7FA374185}"/>
    <dgm:cxn modelId="{79C31D2B-4690-47EE-AEEE-ED045ABB6BAE}" type="presOf" srcId="{E4CAB1C1-3ED0-4FF3-9069-0063CAFCE647}" destId="{73B7C719-0775-47A8-BD42-EA633D5A073A}" srcOrd="0" destOrd="0" presId="urn:microsoft.com/office/officeart/2024/3/layout/verticalVisualTextBlock1"/>
    <dgm:cxn modelId="{B6C90A31-720C-434F-883A-725C2956D7AF}" type="presOf" srcId="{65B93392-B7C5-4B12-9A46-DA3C1EB4AD6C}" destId="{0BA05AFD-5556-40C3-8DD3-C40EAB4B937B}" srcOrd="0" destOrd="0" presId="urn:microsoft.com/office/officeart/2024/3/layout/verticalVisualTextBlock1"/>
    <dgm:cxn modelId="{AECBE933-DA60-422C-80EE-8F707335FD5D}" type="presOf" srcId="{7634FA67-FA93-4D74-B4DE-058ABA900200}" destId="{EF3D9F77-C4FA-471B-BE49-99014C43F3CF}" srcOrd="0" destOrd="0" presId="urn:microsoft.com/office/officeart/2024/3/layout/verticalVisualTextBlock1"/>
    <dgm:cxn modelId="{DCFA8843-48A0-439B-9EFF-1FEC490F6427}" type="presOf" srcId="{D134A82F-F3AE-4FB8-8509-5D7866BBDB0F}" destId="{6851C9DC-2E24-4CD4-8473-D917D56B641A}" srcOrd="0" destOrd="0" presId="urn:microsoft.com/office/officeart/2024/3/layout/verticalVisualTextBlock1"/>
    <dgm:cxn modelId="{AA5A7D47-0F4C-4CE0-BC12-44D4BB7BFF1A}" type="presOf" srcId="{51C861F9-F571-43A5-A786-2BD0956ADCAA}" destId="{64D5B313-DCD5-4B66-85E6-48E69107D84C}" srcOrd="0" destOrd="0" presId="urn:microsoft.com/office/officeart/2024/3/layout/verticalVisualTextBlock1"/>
    <dgm:cxn modelId="{4214B554-C4DD-4460-B146-1974F325F737}" type="presOf" srcId="{37854333-C678-4B2A-B355-3434FB6ED6A2}" destId="{5D8CF2EB-7919-4E9C-9CD1-26B4DFC15B6A}" srcOrd="0" destOrd="0" presId="urn:microsoft.com/office/officeart/2024/3/layout/verticalVisualTextBlock1"/>
    <dgm:cxn modelId="{9283C17A-04B4-41D2-866B-6D12F8C81A1D}" type="presOf" srcId="{1172D086-CA86-4FB3-AC79-FFF0AE311D2F}" destId="{AA42AEB0-2199-4225-8919-2A00E0772666}" srcOrd="0" destOrd="0" presId="urn:microsoft.com/office/officeart/2024/3/layout/verticalVisualTextBlock1"/>
    <dgm:cxn modelId="{E60D0C7D-63DD-440E-A087-FBB56A3328AC}" srcId="{D134A82F-F3AE-4FB8-8509-5D7866BBDB0F}" destId="{7634FA67-FA93-4D74-B4DE-058ABA900200}" srcOrd="0" destOrd="0" parTransId="{30357A3D-2AE8-46FA-AC8B-E6202EAB858A}" sibTransId="{5760E7AB-F590-4A2D-818B-BB9E036DEB1A}"/>
    <dgm:cxn modelId="{94897C8E-8B78-414D-BB0A-31616121B45E}" srcId="{51C861F9-F571-43A5-A786-2BD0956ADCAA}" destId="{37854333-C678-4B2A-B355-3434FB6ED6A2}" srcOrd="1" destOrd="0" parTransId="{A9FB5FE4-FBB2-49E9-AD41-367F3A2BDFE0}" sibTransId="{90D14AF5-012A-4446-A08B-80F08429F521}"/>
    <dgm:cxn modelId="{60508892-575B-4D36-98A0-3FFAA51CBB7F}" srcId="{37854333-C678-4B2A-B355-3434FB6ED6A2}" destId="{1172D086-CA86-4FB3-AC79-FFF0AE311D2F}" srcOrd="0" destOrd="0" parTransId="{B92A8BC1-67C4-414B-9CB2-DFB96F581CDD}" sibTransId="{0617DF38-9258-4502-B17A-13905CC19C2F}"/>
    <dgm:cxn modelId="{B97409B8-F460-4E22-BBED-DDD1212D309B}" srcId="{51C861F9-F571-43A5-A786-2BD0956ADCAA}" destId="{598D3E86-5B3C-4467-86F8-62030754661D}" srcOrd="2" destOrd="0" parTransId="{99FDF879-528A-4E17-8D41-7C0CF5073265}" sibTransId="{1E099FEA-3385-4B05-88A0-19D5C577DFC8}"/>
    <dgm:cxn modelId="{CCBD4EBF-25AF-422A-9353-D9DEF1327C6D}" type="presOf" srcId="{598D3E86-5B3C-4467-86F8-62030754661D}" destId="{03A58502-B486-43C0-B5BB-D57EBBE36208}" srcOrd="0" destOrd="0" presId="urn:microsoft.com/office/officeart/2024/3/layout/verticalVisualTextBlock1"/>
    <dgm:cxn modelId="{5A9F5DCA-C527-49CE-942D-518C04CF693F}" srcId="{51C861F9-F571-43A5-A786-2BD0956ADCAA}" destId="{D134A82F-F3AE-4FB8-8509-5D7866BBDB0F}" srcOrd="0" destOrd="0" parTransId="{AC74C093-6CB9-4F3A-AFBF-1D4B7532971E}" sibTransId="{E4CAB1C1-3ED0-4FF3-9069-0063CAFCE647}"/>
    <dgm:cxn modelId="{C485A4F0-B6EC-402A-B08E-BB5F28E2AB34}" type="presOf" srcId="{90D14AF5-012A-4446-A08B-80F08429F521}" destId="{2F5E560D-11ED-45EC-9C35-B158120AA24A}" srcOrd="0" destOrd="0" presId="urn:microsoft.com/office/officeart/2024/3/layout/verticalVisualTextBlock1"/>
    <dgm:cxn modelId="{D4C25914-4EF4-478A-B52B-AB72E1964A23}" type="presParOf" srcId="{64D5B313-DCD5-4B66-85E6-48E69107D84C}" destId="{EFD9F03F-D864-4858-99D7-D96216765E8A}" srcOrd="0" destOrd="0" presId="urn:microsoft.com/office/officeart/2024/3/layout/verticalVisualTextBlock1"/>
    <dgm:cxn modelId="{31D35ACA-34CA-4F59-89A9-2CE86CF44E57}" type="presParOf" srcId="{EFD9F03F-D864-4858-99D7-D96216765E8A}" destId="{4E11D7C5-459E-4C04-A843-E269E6D8AE71}" srcOrd="0" destOrd="0" presId="urn:microsoft.com/office/officeart/2024/3/layout/verticalVisualTextBlock1"/>
    <dgm:cxn modelId="{8A5A214B-87D6-4F44-BF47-EE85770A6E9A}" type="presParOf" srcId="{EFD9F03F-D864-4858-99D7-D96216765E8A}" destId="{6851C9DC-2E24-4CD4-8473-D917D56B641A}" srcOrd="1" destOrd="0" presId="urn:microsoft.com/office/officeart/2024/3/layout/verticalVisualTextBlock1"/>
    <dgm:cxn modelId="{9B878504-097F-4FD1-A63D-5D87A2B81706}" type="presParOf" srcId="{EFD9F03F-D864-4858-99D7-D96216765E8A}" destId="{EF3D9F77-C4FA-471B-BE49-99014C43F3CF}" srcOrd="2" destOrd="0" presId="urn:microsoft.com/office/officeart/2024/3/layout/verticalVisualTextBlock1"/>
    <dgm:cxn modelId="{669D7B5A-26C5-40A2-A6FF-5F3FC16DB055}" type="presParOf" srcId="{64D5B313-DCD5-4B66-85E6-48E69107D84C}" destId="{73B7C719-0775-47A8-BD42-EA633D5A073A}" srcOrd="1" destOrd="0" presId="urn:microsoft.com/office/officeart/2024/3/layout/verticalVisualTextBlock1"/>
    <dgm:cxn modelId="{E8F67674-8C48-42CD-9AAD-259398386D09}" type="presParOf" srcId="{64D5B313-DCD5-4B66-85E6-48E69107D84C}" destId="{F113BB50-A573-491F-B3C7-12C7D6F3D346}" srcOrd="2" destOrd="0" presId="urn:microsoft.com/office/officeart/2024/3/layout/verticalVisualTextBlock1"/>
    <dgm:cxn modelId="{5697F679-A3D4-42A5-995A-CEC30A9C4EB3}" type="presParOf" srcId="{F113BB50-A573-491F-B3C7-12C7D6F3D346}" destId="{18213B85-7284-41D7-AC74-E8D56E300208}" srcOrd="0" destOrd="0" presId="urn:microsoft.com/office/officeart/2024/3/layout/verticalVisualTextBlock1"/>
    <dgm:cxn modelId="{66E91FD2-4DAF-4114-8B33-839C26659636}" type="presParOf" srcId="{F113BB50-A573-491F-B3C7-12C7D6F3D346}" destId="{5D8CF2EB-7919-4E9C-9CD1-26B4DFC15B6A}" srcOrd="1" destOrd="0" presId="urn:microsoft.com/office/officeart/2024/3/layout/verticalVisualTextBlock1"/>
    <dgm:cxn modelId="{30C4019C-A3DE-4469-AFE5-9185240014DB}" type="presParOf" srcId="{F113BB50-A573-491F-B3C7-12C7D6F3D346}" destId="{AA42AEB0-2199-4225-8919-2A00E0772666}" srcOrd="2" destOrd="0" presId="urn:microsoft.com/office/officeart/2024/3/layout/verticalVisualTextBlock1"/>
    <dgm:cxn modelId="{0D8237B4-6BBF-476B-B88F-A88B6970B4E9}" type="presParOf" srcId="{64D5B313-DCD5-4B66-85E6-48E69107D84C}" destId="{2F5E560D-11ED-45EC-9C35-B158120AA24A}" srcOrd="3" destOrd="0" presId="urn:microsoft.com/office/officeart/2024/3/layout/verticalVisualTextBlock1"/>
    <dgm:cxn modelId="{53E37DF7-0927-4BAE-9561-8FB59FF9C78D}" type="presParOf" srcId="{64D5B313-DCD5-4B66-85E6-48E69107D84C}" destId="{D4647998-E0B5-46CA-B5A7-0989EAD6E45B}" srcOrd="4" destOrd="0" presId="urn:microsoft.com/office/officeart/2024/3/layout/verticalVisualTextBlock1"/>
    <dgm:cxn modelId="{5E61AD07-4C3F-45D1-9748-88F7A38AC6CB}" type="presParOf" srcId="{D4647998-E0B5-46CA-B5A7-0989EAD6E45B}" destId="{495E74B7-F174-490E-A22E-EEF6BE8C8C63}" srcOrd="0" destOrd="0" presId="urn:microsoft.com/office/officeart/2024/3/layout/verticalVisualTextBlock1"/>
    <dgm:cxn modelId="{2BCE4F31-EA60-4062-9A02-161299AF13EF}" type="presParOf" srcId="{D4647998-E0B5-46CA-B5A7-0989EAD6E45B}" destId="{03A58502-B486-43C0-B5BB-D57EBBE36208}" srcOrd="1" destOrd="0" presId="urn:microsoft.com/office/officeart/2024/3/layout/verticalVisualTextBlock1"/>
    <dgm:cxn modelId="{EEA168C6-213F-4304-891F-890656EA9B5A}" type="presParOf" srcId="{D4647998-E0B5-46CA-B5A7-0989EAD6E45B}" destId="{0BA05AFD-5556-40C3-8DD3-C40EAB4B937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4ABB65-1B39-4735-AFAC-45879DF343CB}"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803061B-8101-4E79-AA77-1D18DF9374BC}">
      <dgm:prSet/>
      <dgm:spPr/>
      <dgm:t>
        <a:bodyPr/>
        <a:lstStyle/>
        <a:p>
          <a:pPr>
            <a:lnSpc>
              <a:spcPct val="100000"/>
            </a:lnSpc>
            <a:defRPr b="1"/>
          </a:pPr>
          <a:r>
            <a:rPr lang="en-US"/>
            <a:t>Benefits of GitHub Enterprise</a:t>
          </a:r>
        </a:p>
      </dgm:t>
    </dgm:pt>
    <dgm:pt modelId="{AA5A1AE3-AE50-43CA-9FEB-EB560B7381FE}" type="parTrans" cxnId="{074FF5CA-6FAB-4066-97EC-C85D3F88A973}">
      <dgm:prSet/>
      <dgm:spPr/>
      <dgm:t>
        <a:bodyPr/>
        <a:lstStyle/>
        <a:p>
          <a:endParaRPr lang="en-US"/>
        </a:p>
      </dgm:t>
    </dgm:pt>
    <dgm:pt modelId="{1FDF652C-7440-45DC-9412-495A600898C0}" type="sibTrans" cxnId="{074FF5CA-6FAB-4066-97EC-C85D3F88A973}">
      <dgm:prSet/>
      <dgm:spPr/>
      <dgm:t>
        <a:bodyPr/>
        <a:lstStyle/>
        <a:p>
          <a:pPr>
            <a:lnSpc>
              <a:spcPct val="100000"/>
            </a:lnSpc>
            <a:defRPr b="1"/>
          </a:pPr>
          <a:endParaRPr lang="en-US"/>
        </a:p>
      </dgm:t>
    </dgm:pt>
    <dgm:pt modelId="{6FA16A94-314C-4CA6-8D8D-99E9E464B73F}">
      <dgm:prSet/>
      <dgm:spPr/>
      <dgm:t>
        <a:bodyPr/>
        <a:lstStyle/>
        <a:p>
          <a:pPr>
            <a:lnSpc>
              <a:spcPct val="100000"/>
            </a:lnSpc>
          </a:pPr>
          <a:r>
            <a:rPr lang="en-US"/>
            <a:t>Utilizing GitHub Enterprise for economic research data enhances collaboration and efficiency within research teams.</a:t>
          </a:r>
        </a:p>
      </dgm:t>
    </dgm:pt>
    <dgm:pt modelId="{9772B89C-8C75-479E-AA31-1E8CEEE9D447}" type="parTrans" cxnId="{657116C5-2092-4FA9-8BEC-E7278E55EF8E}">
      <dgm:prSet/>
      <dgm:spPr/>
      <dgm:t>
        <a:bodyPr/>
        <a:lstStyle/>
        <a:p>
          <a:endParaRPr lang="en-US"/>
        </a:p>
      </dgm:t>
    </dgm:pt>
    <dgm:pt modelId="{ED69B50A-4A18-4D9B-B17E-6D33B2A514CC}" type="sibTrans" cxnId="{657116C5-2092-4FA9-8BEC-E7278E55EF8E}">
      <dgm:prSet/>
      <dgm:spPr/>
      <dgm:t>
        <a:bodyPr/>
        <a:lstStyle/>
        <a:p>
          <a:endParaRPr lang="en-US"/>
        </a:p>
      </dgm:t>
    </dgm:pt>
    <dgm:pt modelId="{F67ED0D4-0983-43BA-ADAD-A8584C7961F7}">
      <dgm:prSet/>
      <dgm:spPr/>
      <dgm:t>
        <a:bodyPr/>
        <a:lstStyle/>
        <a:p>
          <a:pPr>
            <a:lnSpc>
              <a:spcPct val="100000"/>
            </a:lnSpc>
            <a:defRPr b="1"/>
          </a:pPr>
          <a:r>
            <a:rPr lang="en-US"/>
            <a:t>Best Practices in Management</a:t>
          </a:r>
        </a:p>
      </dgm:t>
    </dgm:pt>
    <dgm:pt modelId="{08026B90-3F04-4770-9FE9-917CFD3ABFE6}" type="parTrans" cxnId="{47E584EB-C8A3-4ABD-893D-177FAA2FB63A}">
      <dgm:prSet/>
      <dgm:spPr/>
      <dgm:t>
        <a:bodyPr/>
        <a:lstStyle/>
        <a:p>
          <a:endParaRPr lang="en-US"/>
        </a:p>
      </dgm:t>
    </dgm:pt>
    <dgm:pt modelId="{63DF8CF9-C5AD-47CE-B3C6-CD10CE38066F}" type="sibTrans" cxnId="{47E584EB-C8A3-4ABD-893D-177FAA2FB63A}">
      <dgm:prSet/>
      <dgm:spPr/>
      <dgm:t>
        <a:bodyPr/>
        <a:lstStyle/>
        <a:p>
          <a:pPr>
            <a:lnSpc>
              <a:spcPct val="100000"/>
            </a:lnSpc>
            <a:defRPr b="1"/>
          </a:pPr>
          <a:endParaRPr lang="en-US"/>
        </a:p>
      </dgm:t>
    </dgm:pt>
    <dgm:pt modelId="{668E2506-2B5E-48FD-AC8F-1B831291C976}">
      <dgm:prSet/>
      <dgm:spPr/>
      <dgm:t>
        <a:bodyPr/>
        <a:lstStyle/>
        <a:p>
          <a:pPr>
            <a:lnSpc>
              <a:spcPct val="100000"/>
            </a:lnSpc>
          </a:pPr>
          <a:r>
            <a:rPr lang="en-US"/>
            <a:t>Implementing best practices in repository management ensures data integrity and accessibility for all users.</a:t>
          </a:r>
        </a:p>
      </dgm:t>
    </dgm:pt>
    <dgm:pt modelId="{88DFB3E3-F338-470E-9DD8-3BA4BA7F69EB}" type="parTrans" cxnId="{4FD0F78A-10B8-4A26-9F00-FAE05FF2205C}">
      <dgm:prSet/>
      <dgm:spPr/>
      <dgm:t>
        <a:bodyPr/>
        <a:lstStyle/>
        <a:p>
          <a:endParaRPr lang="en-US"/>
        </a:p>
      </dgm:t>
    </dgm:pt>
    <dgm:pt modelId="{0C3CCE9B-03D6-40FB-BC2D-8C08B26AD793}" type="sibTrans" cxnId="{4FD0F78A-10B8-4A26-9F00-FAE05FF2205C}">
      <dgm:prSet/>
      <dgm:spPr/>
      <dgm:t>
        <a:bodyPr/>
        <a:lstStyle/>
        <a:p>
          <a:endParaRPr lang="en-US"/>
        </a:p>
      </dgm:t>
    </dgm:pt>
    <dgm:pt modelId="{347651D8-4B4D-4C63-9928-F5700060922D}">
      <dgm:prSet/>
      <dgm:spPr/>
      <dgm:t>
        <a:bodyPr/>
        <a:lstStyle/>
        <a:p>
          <a:pPr>
            <a:lnSpc>
              <a:spcPct val="100000"/>
            </a:lnSpc>
            <a:defRPr b="1"/>
          </a:pPr>
          <a:r>
            <a:rPr lang="en-US"/>
            <a:t>Enhanced Research Capabilities</a:t>
          </a:r>
        </a:p>
      </dgm:t>
    </dgm:pt>
    <dgm:pt modelId="{4C19BC58-1310-48EC-9BF9-AA645039F8FD}" type="parTrans" cxnId="{4F0CDD18-C3D7-48B7-A3AC-2259E66521CB}">
      <dgm:prSet/>
      <dgm:spPr/>
      <dgm:t>
        <a:bodyPr/>
        <a:lstStyle/>
        <a:p>
          <a:endParaRPr lang="en-US"/>
        </a:p>
      </dgm:t>
    </dgm:pt>
    <dgm:pt modelId="{BD96037C-CE14-4F5E-99D8-FC54317D67A6}" type="sibTrans" cxnId="{4F0CDD18-C3D7-48B7-A3AC-2259E66521CB}">
      <dgm:prSet/>
      <dgm:spPr/>
      <dgm:t>
        <a:bodyPr/>
        <a:lstStyle/>
        <a:p>
          <a:endParaRPr lang="en-US"/>
        </a:p>
      </dgm:t>
    </dgm:pt>
    <dgm:pt modelId="{39E3D30B-367A-4CDA-BC1A-F4560E8D0607}">
      <dgm:prSet/>
      <dgm:spPr/>
      <dgm:t>
        <a:bodyPr/>
        <a:lstStyle/>
        <a:p>
          <a:pPr>
            <a:lnSpc>
              <a:spcPct val="100000"/>
            </a:lnSpc>
          </a:pPr>
          <a:r>
            <a:rPr lang="en-US"/>
            <a:t>By leveraging GitHub Enterprise, organizations can significantly improve their research capabilities and outcomes.</a:t>
          </a:r>
        </a:p>
      </dgm:t>
    </dgm:pt>
    <dgm:pt modelId="{5B7097B4-367B-4707-AA30-097A78882174}" type="parTrans" cxnId="{76BCF647-9974-407E-952B-DA9614BFBC59}">
      <dgm:prSet/>
      <dgm:spPr/>
      <dgm:t>
        <a:bodyPr/>
        <a:lstStyle/>
        <a:p>
          <a:endParaRPr lang="en-US"/>
        </a:p>
      </dgm:t>
    </dgm:pt>
    <dgm:pt modelId="{C347562A-5333-4684-A579-3E6D82810297}" type="sibTrans" cxnId="{76BCF647-9974-407E-952B-DA9614BFBC59}">
      <dgm:prSet/>
      <dgm:spPr/>
      <dgm:t>
        <a:bodyPr/>
        <a:lstStyle/>
        <a:p>
          <a:endParaRPr lang="en-US"/>
        </a:p>
      </dgm:t>
    </dgm:pt>
    <dgm:pt modelId="{F9FCD5AA-60B1-4A69-8AA2-F45A8396B96F}" type="pres">
      <dgm:prSet presAssocID="{C54ABB65-1B39-4735-AFAC-45879DF343CB}" presName="Name0" presStyleCnt="0">
        <dgm:presLayoutVars>
          <dgm:dir/>
          <dgm:resizeHandles val="exact"/>
        </dgm:presLayoutVars>
      </dgm:prSet>
      <dgm:spPr/>
    </dgm:pt>
    <dgm:pt modelId="{196220DD-714B-42A6-B770-AB4E6001E1C5}" type="pres">
      <dgm:prSet presAssocID="{A803061B-8101-4E79-AA77-1D18DF9374BC}" presName="compNode" presStyleCnt="0"/>
      <dgm:spPr/>
    </dgm:pt>
    <dgm:pt modelId="{99834E19-5124-4EDF-8392-A7866298EBD3}" type="pres">
      <dgm:prSet presAssocID="{A803061B-8101-4E79-AA77-1D18DF9374BC}" presName="pictRect" presStyleLbl="revTx" presStyleIdx="0" presStyleCnt="6">
        <dgm:presLayoutVars>
          <dgm:chMax val="0"/>
          <dgm:bulletEnabled/>
        </dgm:presLayoutVars>
      </dgm:prSet>
      <dgm:spPr/>
    </dgm:pt>
    <dgm:pt modelId="{DC92EA4F-D5BE-4875-B881-9ED50E76E21D}" type="pres">
      <dgm:prSet presAssocID="{A803061B-8101-4E79-AA77-1D18DF9374BC}" presName="textRect" presStyleLbl="revTx" presStyleIdx="1" presStyleCnt="6">
        <dgm:presLayoutVars>
          <dgm:bulletEnabled/>
        </dgm:presLayoutVars>
      </dgm:prSet>
      <dgm:spPr/>
    </dgm:pt>
    <dgm:pt modelId="{32D20E23-970F-4C1D-BDA9-B5EAF3B47C4D}" type="pres">
      <dgm:prSet presAssocID="{1FDF652C-7440-45DC-9412-495A600898C0}" presName="sibTrans" presStyleLbl="sibTrans2D1" presStyleIdx="0" presStyleCnt="0"/>
      <dgm:spPr/>
    </dgm:pt>
    <dgm:pt modelId="{9F7BE3EF-2288-4609-A2D1-5FAC7458E246}" type="pres">
      <dgm:prSet presAssocID="{F67ED0D4-0983-43BA-ADAD-A8584C7961F7}" presName="compNode" presStyleCnt="0"/>
      <dgm:spPr/>
    </dgm:pt>
    <dgm:pt modelId="{05997E9B-7889-4E69-8295-A2C6D40BC78B}" type="pres">
      <dgm:prSet presAssocID="{F67ED0D4-0983-43BA-ADAD-A8584C7961F7}" presName="pictRect" presStyleLbl="revTx" presStyleIdx="2" presStyleCnt="6">
        <dgm:presLayoutVars>
          <dgm:chMax val="0"/>
          <dgm:bulletEnabled/>
        </dgm:presLayoutVars>
      </dgm:prSet>
      <dgm:spPr/>
    </dgm:pt>
    <dgm:pt modelId="{98445B77-9159-41F9-9E25-0705F4DD05B6}" type="pres">
      <dgm:prSet presAssocID="{F67ED0D4-0983-43BA-ADAD-A8584C7961F7}" presName="textRect" presStyleLbl="revTx" presStyleIdx="3" presStyleCnt="6">
        <dgm:presLayoutVars>
          <dgm:bulletEnabled/>
        </dgm:presLayoutVars>
      </dgm:prSet>
      <dgm:spPr/>
    </dgm:pt>
    <dgm:pt modelId="{B86B4813-6591-48BA-81B0-8FF5C5CEA8B5}" type="pres">
      <dgm:prSet presAssocID="{63DF8CF9-C5AD-47CE-B3C6-CD10CE38066F}" presName="sibTrans" presStyleLbl="sibTrans2D1" presStyleIdx="0" presStyleCnt="0"/>
      <dgm:spPr/>
    </dgm:pt>
    <dgm:pt modelId="{0D14F7E6-2B78-4781-A61F-1EBC9C7684F4}" type="pres">
      <dgm:prSet presAssocID="{347651D8-4B4D-4C63-9928-F5700060922D}" presName="compNode" presStyleCnt="0"/>
      <dgm:spPr/>
    </dgm:pt>
    <dgm:pt modelId="{CA703DD6-4119-49FB-898F-061AA501D044}" type="pres">
      <dgm:prSet presAssocID="{347651D8-4B4D-4C63-9928-F5700060922D}" presName="pictRect" presStyleLbl="revTx" presStyleIdx="4" presStyleCnt="6">
        <dgm:presLayoutVars>
          <dgm:chMax val="0"/>
          <dgm:bulletEnabled/>
        </dgm:presLayoutVars>
      </dgm:prSet>
      <dgm:spPr/>
    </dgm:pt>
    <dgm:pt modelId="{897B5AF3-298B-424C-BBDE-F3291BD9288D}" type="pres">
      <dgm:prSet presAssocID="{347651D8-4B4D-4C63-9928-F5700060922D}" presName="textRect" presStyleLbl="revTx" presStyleIdx="5" presStyleCnt="6">
        <dgm:presLayoutVars>
          <dgm:bulletEnabled/>
        </dgm:presLayoutVars>
      </dgm:prSet>
      <dgm:spPr/>
    </dgm:pt>
  </dgm:ptLst>
  <dgm:cxnLst>
    <dgm:cxn modelId="{4F0CDD18-C3D7-48B7-A3AC-2259E66521CB}" srcId="{C54ABB65-1B39-4735-AFAC-45879DF343CB}" destId="{347651D8-4B4D-4C63-9928-F5700060922D}" srcOrd="2" destOrd="0" parTransId="{4C19BC58-1310-48EC-9BF9-AA645039F8FD}" sibTransId="{BD96037C-CE14-4F5E-99D8-FC54317D67A6}"/>
    <dgm:cxn modelId="{6E1BCD29-6E1C-4977-B5BC-645DA326C234}" type="presOf" srcId="{347651D8-4B4D-4C63-9928-F5700060922D}" destId="{CA703DD6-4119-49FB-898F-061AA501D044}" srcOrd="0" destOrd="0" presId="urn:microsoft.com/office/officeart/2024/3/layout/hArchList1"/>
    <dgm:cxn modelId="{9E39CD46-E82E-410E-9BDE-0C2165CA28D3}" type="presOf" srcId="{A803061B-8101-4E79-AA77-1D18DF9374BC}" destId="{99834E19-5124-4EDF-8392-A7866298EBD3}" srcOrd="0" destOrd="0" presId="urn:microsoft.com/office/officeart/2024/3/layout/hArchList1"/>
    <dgm:cxn modelId="{76BCF647-9974-407E-952B-DA9614BFBC59}" srcId="{347651D8-4B4D-4C63-9928-F5700060922D}" destId="{39E3D30B-367A-4CDA-BC1A-F4560E8D0607}" srcOrd="0" destOrd="0" parTransId="{5B7097B4-367B-4707-AA30-097A78882174}" sibTransId="{C347562A-5333-4684-A579-3E6D82810297}"/>
    <dgm:cxn modelId="{82CDAA6F-BC47-4808-9212-1937F8BE0CB4}" type="presOf" srcId="{39E3D30B-367A-4CDA-BC1A-F4560E8D0607}" destId="{897B5AF3-298B-424C-BBDE-F3291BD9288D}" srcOrd="0" destOrd="0" presId="urn:microsoft.com/office/officeart/2024/3/layout/hArchList1"/>
    <dgm:cxn modelId="{7AA28553-0B54-4B52-8BE2-BA4A81F24115}" type="presOf" srcId="{63DF8CF9-C5AD-47CE-B3C6-CD10CE38066F}" destId="{B86B4813-6591-48BA-81B0-8FF5C5CEA8B5}" srcOrd="0" destOrd="0" presId="urn:microsoft.com/office/officeart/2024/3/layout/hArchList1"/>
    <dgm:cxn modelId="{229A2185-A23A-43C4-B7B6-56FD317CAD19}" type="presOf" srcId="{6FA16A94-314C-4CA6-8D8D-99E9E464B73F}" destId="{DC92EA4F-D5BE-4875-B881-9ED50E76E21D}" srcOrd="0" destOrd="0" presId="urn:microsoft.com/office/officeart/2024/3/layout/hArchList1"/>
    <dgm:cxn modelId="{4FD0F78A-10B8-4A26-9F00-FAE05FF2205C}" srcId="{F67ED0D4-0983-43BA-ADAD-A8584C7961F7}" destId="{668E2506-2B5E-48FD-AC8F-1B831291C976}" srcOrd="0" destOrd="0" parTransId="{88DFB3E3-F338-470E-9DD8-3BA4BA7F69EB}" sibTransId="{0C3CCE9B-03D6-40FB-BC2D-8C08B26AD793}"/>
    <dgm:cxn modelId="{657116C5-2092-4FA9-8BEC-E7278E55EF8E}" srcId="{A803061B-8101-4E79-AA77-1D18DF9374BC}" destId="{6FA16A94-314C-4CA6-8D8D-99E9E464B73F}" srcOrd="0" destOrd="0" parTransId="{9772B89C-8C75-479E-AA31-1E8CEEE9D447}" sibTransId="{ED69B50A-4A18-4D9B-B17E-6D33B2A514CC}"/>
    <dgm:cxn modelId="{C6544AC7-DF99-47BB-98DB-532820529BAA}" type="presOf" srcId="{F67ED0D4-0983-43BA-ADAD-A8584C7961F7}" destId="{05997E9B-7889-4E69-8295-A2C6D40BC78B}" srcOrd="0" destOrd="0" presId="urn:microsoft.com/office/officeart/2024/3/layout/hArchList1"/>
    <dgm:cxn modelId="{074FF5CA-6FAB-4066-97EC-C85D3F88A973}" srcId="{C54ABB65-1B39-4735-AFAC-45879DF343CB}" destId="{A803061B-8101-4E79-AA77-1D18DF9374BC}" srcOrd="0" destOrd="0" parTransId="{AA5A1AE3-AE50-43CA-9FEB-EB560B7381FE}" sibTransId="{1FDF652C-7440-45DC-9412-495A600898C0}"/>
    <dgm:cxn modelId="{C9851ECD-DA94-4822-BF25-DBA362E26F76}" type="presOf" srcId="{C54ABB65-1B39-4735-AFAC-45879DF343CB}" destId="{F9FCD5AA-60B1-4A69-8AA2-F45A8396B96F}" srcOrd="0" destOrd="0" presId="urn:microsoft.com/office/officeart/2024/3/layout/hArchList1"/>
    <dgm:cxn modelId="{47E584EB-C8A3-4ABD-893D-177FAA2FB63A}" srcId="{C54ABB65-1B39-4735-AFAC-45879DF343CB}" destId="{F67ED0D4-0983-43BA-ADAD-A8584C7961F7}" srcOrd="1" destOrd="0" parTransId="{08026B90-3F04-4770-9FE9-917CFD3ABFE6}" sibTransId="{63DF8CF9-C5AD-47CE-B3C6-CD10CE38066F}"/>
    <dgm:cxn modelId="{0E3CEEEF-ABD7-4537-AEB7-0A52DA0F86FB}" type="presOf" srcId="{668E2506-2B5E-48FD-AC8F-1B831291C976}" destId="{98445B77-9159-41F9-9E25-0705F4DD05B6}" srcOrd="0" destOrd="0" presId="urn:microsoft.com/office/officeart/2024/3/layout/hArchList1"/>
    <dgm:cxn modelId="{70425CFD-B2F7-436D-A929-54945EB068DF}" type="presOf" srcId="{1FDF652C-7440-45DC-9412-495A600898C0}" destId="{32D20E23-970F-4C1D-BDA9-B5EAF3B47C4D}" srcOrd="0" destOrd="0" presId="urn:microsoft.com/office/officeart/2024/3/layout/hArchList1"/>
    <dgm:cxn modelId="{D666FD31-FEF4-4AB9-9F62-DDA034F641A3}" type="presParOf" srcId="{F9FCD5AA-60B1-4A69-8AA2-F45A8396B96F}" destId="{196220DD-714B-42A6-B770-AB4E6001E1C5}" srcOrd="0" destOrd="0" presId="urn:microsoft.com/office/officeart/2024/3/layout/hArchList1"/>
    <dgm:cxn modelId="{FACF6205-308E-4C53-9232-CCBB6CAD5114}" type="presParOf" srcId="{196220DD-714B-42A6-B770-AB4E6001E1C5}" destId="{99834E19-5124-4EDF-8392-A7866298EBD3}" srcOrd="0" destOrd="0" presId="urn:microsoft.com/office/officeart/2024/3/layout/hArchList1"/>
    <dgm:cxn modelId="{B3F68FD9-651F-4E79-BA89-3369ED6938C6}" type="presParOf" srcId="{196220DD-714B-42A6-B770-AB4E6001E1C5}" destId="{DC92EA4F-D5BE-4875-B881-9ED50E76E21D}" srcOrd="1" destOrd="0" presId="urn:microsoft.com/office/officeart/2024/3/layout/hArchList1"/>
    <dgm:cxn modelId="{B6208D3C-090B-4EF0-BB9C-705ACDD4F803}" type="presParOf" srcId="{F9FCD5AA-60B1-4A69-8AA2-F45A8396B96F}" destId="{32D20E23-970F-4C1D-BDA9-B5EAF3B47C4D}" srcOrd="1" destOrd="0" presId="urn:microsoft.com/office/officeart/2024/3/layout/hArchList1"/>
    <dgm:cxn modelId="{8A49766D-F527-4807-A2B2-1A2A2C15E649}" type="presParOf" srcId="{F9FCD5AA-60B1-4A69-8AA2-F45A8396B96F}" destId="{9F7BE3EF-2288-4609-A2D1-5FAC7458E246}" srcOrd="2" destOrd="0" presId="urn:microsoft.com/office/officeart/2024/3/layout/hArchList1"/>
    <dgm:cxn modelId="{A34C9DD3-4BFE-42CB-A776-AC0D5BAEAEFC}" type="presParOf" srcId="{9F7BE3EF-2288-4609-A2D1-5FAC7458E246}" destId="{05997E9B-7889-4E69-8295-A2C6D40BC78B}" srcOrd="0" destOrd="0" presId="urn:microsoft.com/office/officeart/2024/3/layout/hArchList1"/>
    <dgm:cxn modelId="{F7D54B63-F607-4FD4-9F2C-FF86D90BB4F4}" type="presParOf" srcId="{9F7BE3EF-2288-4609-A2D1-5FAC7458E246}" destId="{98445B77-9159-41F9-9E25-0705F4DD05B6}" srcOrd="1" destOrd="0" presId="urn:microsoft.com/office/officeart/2024/3/layout/hArchList1"/>
    <dgm:cxn modelId="{C9F580ED-CC88-4784-AE21-89004A141D9F}" type="presParOf" srcId="{F9FCD5AA-60B1-4A69-8AA2-F45A8396B96F}" destId="{B86B4813-6591-48BA-81B0-8FF5C5CEA8B5}" srcOrd="3" destOrd="0" presId="urn:microsoft.com/office/officeart/2024/3/layout/hArchList1"/>
    <dgm:cxn modelId="{6FF63D8A-E19F-493C-BAFE-8244919F0A95}" type="presParOf" srcId="{F9FCD5AA-60B1-4A69-8AA2-F45A8396B96F}" destId="{0D14F7E6-2B78-4781-A61F-1EBC9C7684F4}" srcOrd="4" destOrd="0" presId="urn:microsoft.com/office/officeart/2024/3/layout/hArchList1"/>
    <dgm:cxn modelId="{31799A53-E22C-485C-A1A4-CC4B31ABCEDC}" type="presParOf" srcId="{0D14F7E6-2B78-4781-A61F-1EBC9C7684F4}" destId="{CA703DD6-4119-49FB-898F-061AA501D044}" srcOrd="0" destOrd="0" presId="urn:microsoft.com/office/officeart/2024/3/layout/hArchList1"/>
    <dgm:cxn modelId="{9A47CC60-2E68-4E20-9ED2-FE5B489C5FE5}" type="presParOf" srcId="{0D14F7E6-2B78-4781-A61F-1EBC9C7684F4}" destId="{897B5AF3-298B-424C-BBDE-F3291BD9288D}"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1D7C5-459E-4C04-A843-E269E6D8AE71}">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5265" r="27984" b="-2"/>
          <a:stretch/>
        </a:blipFill>
        <a:ln>
          <a:noFill/>
        </a:ln>
        <a:effectLst/>
      </dsp:spPr>
      <dsp:style>
        <a:lnRef idx="0">
          <a:scrgbClr r="0" g="0" b="0"/>
        </a:lnRef>
        <a:fillRef idx="3">
          <a:scrgbClr r="0" g="0" b="0"/>
        </a:fillRef>
        <a:effectRef idx="2">
          <a:scrgbClr r="0" g="0" b="0"/>
        </a:effectRef>
        <a:fontRef idx="minor">
          <a:schemeClr val="lt1"/>
        </a:fontRef>
      </dsp:style>
    </dsp:sp>
    <dsp:sp modelId="{6851C9DC-2E24-4CD4-8473-D917D56B641A}">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Public Repositories</a:t>
          </a:r>
        </a:p>
      </dsp:txBody>
      <dsp:txXfrm>
        <a:off x="1861599" y="0"/>
        <a:ext cx="5167674" cy="346182"/>
      </dsp:txXfrm>
    </dsp:sp>
    <dsp:sp modelId="{EF3D9F77-C4FA-471B-BE49-99014C43F3CF}">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Public repositories allow open collaboration, making it easier for developers to work together on shared projects.</a:t>
          </a:r>
        </a:p>
      </dsp:txBody>
      <dsp:txXfrm>
        <a:off x="1861599" y="346182"/>
        <a:ext cx="5167674" cy="1335417"/>
      </dsp:txXfrm>
    </dsp:sp>
    <dsp:sp modelId="{18213B85-7284-41D7-AC74-E8D56E300208}">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5774" r="19229" b="5"/>
          <a:stretch/>
        </a:blipFill>
        <a:ln>
          <a:noFill/>
        </a:ln>
        <a:effectLst/>
      </dsp:spPr>
      <dsp:style>
        <a:lnRef idx="0">
          <a:scrgbClr r="0" g="0" b="0"/>
        </a:lnRef>
        <a:fillRef idx="3">
          <a:scrgbClr r="0" g="0" b="0"/>
        </a:fillRef>
        <a:effectRef idx="2">
          <a:scrgbClr r="0" g="0" b="0"/>
        </a:effectRef>
        <a:fontRef idx="minor">
          <a:schemeClr val="lt1"/>
        </a:fontRef>
      </dsp:style>
    </dsp:sp>
    <dsp:sp modelId="{5D8CF2EB-7919-4E9C-9CD1-26B4DFC15B6A}">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Private Repositories</a:t>
          </a:r>
        </a:p>
      </dsp:txBody>
      <dsp:txXfrm>
        <a:off x="1861599" y="1816127"/>
        <a:ext cx="5167674" cy="346182"/>
      </dsp:txXfrm>
    </dsp:sp>
    <dsp:sp modelId="{AA42AEB0-2199-4225-8919-2A00E0772666}">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Private repositories are designed for sensitive projects, ensuring that only authorized users have access to the code.</a:t>
          </a:r>
        </a:p>
      </dsp:txBody>
      <dsp:txXfrm>
        <a:off x="1861599" y="2162310"/>
        <a:ext cx="5167674" cy="1335417"/>
      </dsp:txXfrm>
    </dsp:sp>
    <dsp:sp modelId="{495E74B7-F174-490E-A22E-EEF6BE8C8C63}">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6343" r="16906" b="-2"/>
          <a:stretch/>
        </a:blipFill>
        <a:ln>
          <a:noFill/>
        </a:ln>
        <a:effectLst/>
      </dsp:spPr>
      <dsp:style>
        <a:lnRef idx="0">
          <a:scrgbClr r="0" g="0" b="0"/>
        </a:lnRef>
        <a:fillRef idx="3">
          <a:scrgbClr r="0" g="0" b="0"/>
        </a:fillRef>
        <a:effectRef idx="2">
          <a:scrgbClr r="0" g="0" b="0"/>
        </a:effectRef>
        <a:fontRef idx="minor">
          <a:schemeClr val="lt1"/>
        </a:fontRef>
      </dsp:style>
    </dsp:sp>
    <dsp:sp modelId="{03A58502-B486-43C0-B5BB-D57EBBE36208}">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Internal Repositories</a:t>
          </a:r>
        </a:p>
      </dsp:txBody>
      <dsp:txXfrm>
        <a:off x="1861599" y="3632255"/>
        <a:ext cx="5167674" cy="346182"/>
      </dsp:txXfrm>
    </dsp:sp>
    <dsp:sp modelId="{0BA05AFD-5556-40C3-8DD3-C40EAB4B937B}">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Internal repositories are accessible only within an organization, facilitating secure collaboration among team members.</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34E19-5124-4EDF-8392-A7866298EBD3}">
      <dsp:nvSpPr>
        <dsp:cNvPr id="0" name=""/>
        <dsp:cNvSpPr/>
      </dsp:nvSpPr>
      <dsp:spPr>
        <a:xfrm>
          <a:off x="0" y="0"/>
          <a:ext cx="3485379" cy="600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Benefits of GitHub Enterprise</a:t>
          </a:r>
        </a:p>
      </dsp:txBody>
      <dsp:txXfrm>
        <a:off x="0" y="0"/>
        <a:ext cx="3485379" cy="600742"/>
      </dsp:txXfrm>
    </dsp:sp>
    <dsp:sp modelId="{DC92EA4F-D5BE-4875-B881-9ED50E76E21D}">
      <dsp:nvSpPr>
        <dsp:cNvPr id="0" name=""/>
        <dsp:cNvSpPr/>
      </dsp:nvSpPr>
      <dsp:spPr>
        <a:xfrm>
          <a:off x="0" y="600742"/>
          <a:ext cx="3485379" cy="1868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Utilizing GitHub Enterprise for economic research data enhances collaboration and efficiency within research teams.</a:t>
          </a:r>
        </a:p>
      </dsp:txBody>
      <dsp:txXfrm>
        <a:off x="0" y="600742"/>
        <a:ext cx="3485379" cy="1868137"/>
      </dsp:txXfrm>
    </dsp:sp>
    <dsp:sp modelId="{05997E9B-7889-4E69-8295-A2C6D40BC78B}">
      <dsp:nvSpPr>
        <dsp:cNvPr id="0" name=""/>
        <dsp:cNvSpPr/>
      </dsp:nvSpPr>
      <dsp:spPr>
        <a:xfrm>
          <a:off x="3833917" y="0"/>
          <a:ext cx="3485379" cy="600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Best Practices in Management</a:t>
          </a:r>
        </a:p>
      </dsp:txBody>
      <dsp:txXfrm>
        <a:off x="3833917" y="0"/>
        <a:ext cx="3485379" cy="600742"/>
      </dsp:txXfrm>
    </dsp:sp>
    <dsp:sp modelId="{98445B77-9159-41F9-9E25-0705F4DD05B6}">
      <dsp:nvSpPr>
        <dsp:cNvPr id="0" name=""/>
        <dsp:cNvSpPr/>
      </dsp:nvSpPr>
      <dsp:spPr>
        <a:xfrm>
          <a:off x="3833917" y="600742"/>
          <a:ext cx="3485379" cy="1868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Implementing best practices in repository management ensures data integrity and accessibility for all users.</a:t>
          </a:r>
        </a:p>
      </dsp:txBody>
      <dsp:txXfrm>
        <a:off x="3833917" y="600742"/>
        <a:ext cx="3485379" cy="1868137"/>
      </dsp:txXfrm>
    </dsp:sp>
    <dsp:sp modelId="{CA703DD6-4119-49FB-898F-061AA501D044}">
      <dsp:nvSpPr>
        <dsp:cNvPr id="0" name=""/>
        <dsp:cNvSpPr/>
      </dsp:nvSpPr>
      <dsp:spPr>
        <a:xfrm>
          <a:off x="7667834" y="0"/>
          <a:ext cx="3485379" cy="600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Enhanced Research Capabilities</a:t>
          </a:r>
        </a:p>
      </dsp:txBody>
      <dsp:txXfrm>
        <a:off x="7667834" y="0"/>
        <a:ext cx="3485379" cy="600742"/>
      </dsp:txXfrm>
    </dsp:sp>
    <dsp:sp modelId="{897B5AF3-298B-424C-BBDE-F3291BD9288D}">
      <dsp:nvSpPr>
        <dsp:cNvPr id="0" name=""/>
        <dsp:cNvSpPr/>
      </dsp:nvSpPr>
      <dsp:spPr>
        <a:xfrm>
          <a:off x="7667834" y="600742"/>
          <a:ext cx="3485379" cy="1868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By leveraging GitHub Enterprise, organizations can significantly improve their research capabilities and outcomes.</a:t>
          </a:r>
        </a:p>
      </dsp:txBody>
      <dsp:txXfrm>
        <a:off x="7667834" y="600742"/>
        <a:ext cx="3485379" cy="1868137"/>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61A28F-C4EE-4DFB-8DB2-1123257773D2}"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A6FC1-9541-4F70-AF22-9ACD2EF01110}" type="slidenum">
              <a:rPr lang="en-US" smtClean="0"/>
              <a:t>‹#›</a:t>
            </a:fld>
            <a:endParaRPr lang="en-US"/>
          </a:p>
        </p:txBody>
      </p:sp>
    </p:spTree>
    <p:extLst>
      <p:ext uri="{BB962C8B-B14F-4D97-AF65-F5344CB8AC3E}">
        <p14:creationId xmlns:p14="http://schemas.microsoft.com/office/powerpoint/2010/main" val="1763080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provides an in-depth look at utilizing GitHub Enterprise repositories as effective document libraries for managing economic research data. We'll explore the capabilities, roles, and strategies involved in collaborating on research data within GitHub Enterprise.
</a:t>
            </a:r>
          </a:p>
        </p:txBody>
      </p:sp>
      <p:sp>
        <p:nvSpPr>
          <p:cNvPr id="4" name="Slide Number Placeholder 3"/>
          <p:cNvSpPr>
            <a:spLocks noGrp="1"/>
          </p:cNvSpPr>
          <p:nvPr>
            <p:ph type="sldNum" sz="quarter" idx="5"/>
          </p:nvPr>
        </p:nvSpPr>
        <p:spPr/>
        <p:txBody>
          <a:bodyPr/>
          <a:lstStyle/>
          <a:p>
            <a:fld id="{B18446DE-2080-4077-9D35-DD0A8BAD202B}" type="slidenum">
              <a:rPr lang="en-US" smtClean="0"/>
              <a:t>1</a:t>
            </a:fld>
            <a:endParaRPr lang="en-US"/>
          </a:p>
        </p:txBody>
      </p:sp>
    </p:spTree>
    <p:extLst>
      <p:ext uri="{BB962C8B-B14F-4D97-AF65-F5344CB8AC3E}">
        <p14:creationId xmlns:p14="http://schemas.microsoft.com/office/powerpoint/2010/main" val="258486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Roles within a repository include the owner, who has full control; collaborators, who can contribute and manage content; and contributors, who can submit changes. Understanding these roles helps in managing workflow and contributions effectively.</a:t>
            </a:r>
          </a:p>
        </p:txBody>
      </p:sp>
      <p:sp>
        <p:nvSpPr>
          <p:cNvPr id="4" name="Slide Number Placeholder 3"/>
          <p:cNvSpPr>
            <a:spLocks noGrp="1"/>
          </p:cNvSpPr>
          <p:nvPr>
            <p:ph type="sldNum" sz="quarter" idx="5"/>
          </p:nvPr>
        </p:nvSpPr>
        <p:spPr/>
        <p:txBody>
          <a:bodyPr/>
          <a:lstStyle/>
          <a:p>
            <a:fld id="{B18446DE-2080-4077-9D35-DD0A8BAD202B}" type="slidenum">
              <a:rPr lang="en-US" smtClean="0"/>
              <a:t>10</a:t>
            </a:fld>
            <a:endParaRPr lang="en-US"/>
          </a:p>
        </p:txBody>
      </p:sp>
    </p:spTree>
    <p:extLst>
      <p:ext uri="{BB962C8B-B14F-4D97-AF65-F5344CB8AC3E}">
        <p14:creationId xmlns:p14="http://schemas.microsoft.com/office/powerpoint/2010/main" val="3169564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Effective permissions and access control mechanisms ensure that users have the appropriate level of access to repository content. This is crucial for maintaining data integrity and security within collaborative research projects.</a:t>
            </a:r>
          </a:p>
        </p:txBody>
      </p:sp>
      <p:sp>
        <p:nvSpPr>
          <p:cNvPr id="4" name="Slide Number Placeholder 3"/>
          <p:cNvSpPr>
            <a:spLocks noGrp="1"/>
          </p:cNvSpPr>
          <p:nvPr>
            <p:ph type="sldNum" sz="quarter" idx="5"/>
          </p:nvPr>
        </p:nvSpPr>
        <p:spPr/>
        <p:txBody>
          <a:bodyPr/>
          <a:lstStyle/>
          <a:p>
            <a:fld id="{B18446DE-2080-4077-9D35-DD0A8BAD202B}" type="slidenum">
              <a:rPr lang="en-US" smtClean="0"/>
              <a:t>11</a:t>
            </a:fld>
            <a:endParaRPr lang="en-US"/>
          </a:p>
        </p:txBody>
      </p:sp>
    </p:spTree>
    <p:extLst>
      <p:ext uri="{BB962C8B-B14F-4D97-AF65-F5344CB8AC3E}">
        <p14:creationId xmlns:p14="http://schemas.microsoft.com/office/powerpoint/2010/main" val="392862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Creating and managing repositories is a fundamental task in GitHub Enterprise. This section will guide you through the steps to establish a new repository and manage its contents effectively.</a:t>
            </a:r>
          </a:p>
        </p:txBody>
      </p:sp>
      <p:sp>
        <p:nvSpPr>
          <p:cNvPr id="4" name="Slide Number Placeholder 3"/>
          <p:cNvSpPr>
            <a:spLocks noGrp="1"/>
          </p:cNvSpPr>
          <p:nvPr>
            <p:ph type="sldNum" sz="quarter" idx="5"/>
          </p:nvPr>
        </p:nvSpPr>
        <p:spPr/>
        <p:txBody>
          <a:bodyPr/>
          <a:lstStyle/>
          <a:p>
            <a:fld id="{B18446DE-2080-4077-9D35-DD0A8BAD202B}" type="slidenum">
              <a:rPr lang="en-US" smtClean="0"/>
              <a:t>12</a:t>
            </a:fld>
            <a:endParaRPr lang="en-US"/>
          </a:p>
        </p:txBody>
      </p:sp>
    </p:spTree>
    <p:extLst>
      <p:ext uri="{BB962C8B-B14F-4D97-AF65-F5344CB8AC3E}">
        <p14:creationId xmlns:p14="http://schemas.microsoft.com/office/powerpoint/2010/main" val="1264182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create a new repository, users must specify key details such as the repository name, type (public or private), and initial settings. This setup is the foundation for organizing and storing research data.</a:t>
            </a:r>
          </a:p>
        </p:txBody>
      </p:sp>
      <p:sp>
        <p:nvSpPr>
          <p:cNvPr id="4" name="Slide Number Placeholder 3"/>
          <p:cNvSpPr>
            <a:spLocks noGrp="1"/>
          </p:cNvSpPr>
          <p:nvPr>
            <p:ph type="sldNum" sz="quarter" idx="5"/>
          </p:nvPr>
        </p:nvSpPr>
        <p:spPr/>
        <p:txBody>
          <a:bodyPr/>
          <a:lstStyle/>
          <a:p>
            <a:fld id="{B18446DE-2080-4077-9D35-DD0A8BAD202B}" type="slidenum">
              <a:rPr lang="en-US" smtClean="0"/>
              <a:t>13</a:t>
            </a:fld>
            <a:endParaRPr lang="en-US"/>
          </a:p>
        </p:txBody>
      </p:sp>
    </p:spTree>
    <p:extLst>
      <p:ext uri="{BB962C8B-B14F-4D97-AF65-F5344CB8AC3E}">
        <p14:creationId xmlns:p14="http://schemas.microsoft.com/office/powerpoint/2010/main" val="1751838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Organizing repository contents involves structuring files and folders in a logical manner. This makes it easier for team members to locate and manage documents and datasets, enhancing collaboration efficiency.</a:t>
            </a:r>
          </a:p>
        </p:txBody>
      </p:sp>
      <p:sp>
        <p:nvSpPr>
          <p:cNvPr id="4" name="Slide Number Placeholder 3"/>
          <p:cNvSpPr>
            <a:spLocks noGrp="1"/>
          </p:cNvSpPr>
          <p:nvPr>
            <p:ph type="sldNum" sz="quarter" idx="5"/>
          </p:nvPr>
        </p:nvSpPr>
        <p:spPr/>
        <p:txBody>
          <a:bodyPr/>
          <a:lstStyle/>
          <a:p>
            <a:fld id="{B18446DE-2080-4077-9D35-DD0A8BAD202B}" type="slidenum">
              <a:rPr lang="en-US" smtClean="0"/>
              <a:t>14</a:t>
            </a:fld>
            <a:endParaRPr lang="en-US"/>
          </a:p>
        </p:txBody>
      </p:sp>
    </p:spTree>
    <p:extLst>
      <p:ext uri="{BB962C8B-B14F-4D97-AF65-F5344CB8AC3E}">
        <p14:creationId xmlns:p14="http://schemas.microsoft.com/office/powerpoint/2010/main" val="2028896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Managing repository settings includes configuring access controls, webhooks, and integration options. Proper management of these settings is key to optimizing repository performance and security.</a:t>
            </a:r>
          </a:p>
        </p:txBody>
      </p:sp>
      <p:sp>
        <p:nvSpPr>
          <p:cNvPr id="4" name="Slide Number Placeholder 3"/>
          <p:cNvSpPr>
            <a:spLocks noGrp="1"/>
          </p:cNvSpPr>
          <p:nvPr>
            <p:ph type="sldNum" sz="quarter" idx="5"/>
          </p:nvPr>
        </p:nvSpPr>
        <p:spPr/>
        <p:txBody>
          <a:bodyPr/>
          <a:lstStyle/>
          <a:p>
            <a:fld id="{B18446DE-2080-4077-9D35-DD0A8BAD202B}" type="slidenum">
              <a:rPr lang="en-US" smtClean="0"/>
              <a:t>15</a:t>
            </a:fld>
            <a:endParaRPr lang="en-US"/>
          </a:p>
        </p:txBody>
      </p:sp>
    </p:spTree>
    <p:extLst>
      <p:ext uri="{BB962C8B-B14F-4D97-AF65-F5344CB8AC3E}">
        <p14:creationId xmlns:p14="http://schemas.microsoft.com/office/powerpoint/2010/main" val="4239046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Collaboration is at the heart of using GitHub for economic research. This section will focus on techniques for effective collaboration, including version control, branching, and merging strategies.</a:t>
            </a:r>
          </a:p>
        </p:txBody>
      </p:sp>
      <p:sp>
        <p:nvSpPr>
          <p:cNvPr id="4" name="Slide Number Placeholder 3"/>
          <p:cNvSpPr>
            <a:spLocks noGrp="1"/>
          </p:cNvSpPr>
          <p:nvPr>
            <p:ph type="sldNum" sz="quarter" idx="5"/>
          </p:nvPr>
        </p:nvSpPr>
        <p:spPr/>
        <p:txBody>
          <a:bodyPr/>
          <a:lstStyle/>
          <a:p>
            <a:fld id="{B18446DE-2080-4077-9D35-DD0A8BAD202B}" type="slidenum">
              <a:rPr lang="en-US" smtClean="0"/>
              <a:t>16</a:t>
            </a:fld>
            <a:endParaRPr lang="en-US"/>
          </a:p>
        </p:txBody>
      </p:sp>
    </p:spTree>
    <p:extLst>
      <p:ext uri="{BB962C8B-B14F-4D97-AF65-F5344CB8AC3E}">
        <p14:creationId xmlns:p14="http://schemas.microsoft.com/office/powerpoint/2010/main" val="2123660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Version control allows teams to track changes, maintain a history of edits, and revert to previous versions if necessary. This is especially important in research where data integrity must be preserved.</a:t>
            </a:r>
          </a:p>
        </p:txBody>
      </p:sp>
      <p:sp>
        <p:nvSpPr>
          <p:cNvPr id="4" name="Slide Number Placeholder 3"/>
          <p:cNvSpPr>
            <a:spLocks noGrp="1"/>
          </p:cNvSpPr>
          <p:nvPr>
            <p:ph type="sldNum" sz="quarter" idx="5"/>
          </p:nvPr>
        </p:nvSpPr>
        <p:spPr/>
        <p:txBody>
          <a:bodyPr/>
          <a:lstStyle/>
          <a:p>
            <a:fld id="{B18446DE-2080-4077-9D35-DD0A8BAD202B}" type="slidenum">
              <a:rPr lang="en-US" smtClean="0"/>
              <a:t>17</a:t>
            </a:fld>
            <a:endParaRPr lang="en-US"/>
          </a:p>
        </p:txBody>
      </p:sp>
    </p:spTree>
    <p:extLst>
      <p:ext uri="{BB962C8B-B14F-4D97-AF65-F5344CB8AC3E}">
        <p14:creationId xmlns:p14="http://schemas.microsoft.com/office/powerpoint/2010/main" val="1779857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Branching allows researchers to work on different aspects of a project without affecting the main codebase. Merging is the process of integrating changes from different branches, which is critical for collaborative efforts.</a:t>
            </a:r>
          </a:p>
        </p:txBody>
      </p:sp>
      <p:sp>
        <p:nvSpPr>
          <p:cNvPr id="4" name="Slide Number Placeholder 3"/>
          <p:cNvSpPr>
            <a:spLocks noGrp="1"/>
          </p:cNvSpPr>
          <p:nvPr>
            <p:ph type="sldNum" sz="quarter" idx="5"/>
          </p:nvPr>
        </p:nvSpPr>
        <p:spPr/>
        <p:txBody>
          <a:bodyPr/>
          <a:lstStyle/>
          <a:p>
            <a:fld id="{B18446DE-2080-4077-9D35-DD0A8BAD202B}" type="slidenum">
              <a:rPr lang="en-US" smtClean="0"/>
              <a:t>18</a:t>
            </a:fld>
            <a:endParaRPr lang="en-US"/>
          </a:p>
        </p:txBody>
      </p:sp>
    </p:spTree>
    <p:extLst>
      <p:ext uri="{BB962C8B-B14F-4D97-AF65-F5344CB8AC3E}">
        <p14:creationId xmlns:p14="http://schemas.microsoft.com/office/powerpoint/2010/main" val="330635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Pull requests are a valuable tool for collaboration, allowing team members to propose changes and discuss them before merging. This process fosters communication and quality control in research projects.</a:t>
            </a:r>
          </a:p>
        </p:txBody>
      </p:sp>
      <p:sp>
        <p:nvSpPr>
          <p:cNvPr id="4" name="Slide Number Placeholder 3"/>
          <p:cNvSpPr>
            <a:spLocks noGrp="1"/>
          </p:cNvSpPr>
          <p:nvPr>
            <p:ph type="sldNum" sz="quarter" idx="5"/>
          </p:nvPr>
        </p:nvSpPr>
        <p:spPr/>
        <p:txBody>
          <a:bodyPr/>
          <a:lstStyle/>
          <a:p>
            <a:fld id="{B18446DE-2080-4077-9D35-DD0A8BAD202B}" type="slidenum">
              <a:rPr lang="en-US" smtClean="0"/>
              <a:t>19</a:t>
            </a:fld>
            <a:endParaRPr lang="en-US"/>
          </a:p>
        </p:txBody>
      </p:sp>
    </p:spTree>
    <p:extLst>
      <p:ext uri="{BB962C8B-B14F-4D97-AF65-F5344CB8AC3E}">
        <p14:creationId xmlns:p14="http://schemas.microsoft.com/office/powerpoint/2010/main" val="2533352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will feature a 5-minute video demonstrating practical use cases of GitHub Enterprise repositories. The video will showcase how to set up repositories, manage access controls, and utilize collaboration tools effectively within the context of economic research data management.</a:t>
            </a:r>
          </a:p>
        </p:txBody>
      </p:sp>
      <p:sp>
        <p:nvSpPr>
          <p:cNvPr id="4" name="Slide Number Placeholder 3"/>
          <p:cNvSpPr>
            <a:spLocks noGrp="1"/>
          </p:cNvSpPr>
          <p:nvPr>
            <p:ph type="sldNum" sz="quarter" idx="5"/>
          </p:nvPr>
        </p:nvSpPr>
        <p:spPr/>
        <p:txBody>
          <a:bodyPr/>
          <a:lstStyle/>
          <a:p>
            <a:fld id="{30BA6FC1-9541-4F70-AF22-9ACD2EF01110}" type="slidenum">
              <a:rPr lang="en-US" smtClean="0"/>
              <a:t>2</a:t>
            </a:fld>
            <a:endParaRPr lang="en-US"/>
          </a:p>
        </p:txBody>
      </p:sp>
    </p:spTree>
    <p:extLst>
      <p:ext uri="{BB962C8B-B14F-4D97-AF65-F5344CB8AC3E}">
        <p14:creationId xmlns:p14="http://schemas.microsoft.com/office/powerpoint/2010/main" val="2337088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research data is organized and managed, distributing it effectively is crucial. This section will explore methods for sharing data both internally and externally.</a:t>
            </a:r>
          </a:p>
        </p:txBody>
      </p:sp>
      <p:sp>
        <p:nvSpPr>
          <p:cNvPr id="4" name="Slide Number Placeholder 3"/>
          <p:cNvSpPr>
            <a:spLocks noGrp="1"/>
          </p:cNvSpPr>
          <p:nvPr>
            <p:ph type="sldNum" sz="quarter" idx="5"/>
          </p:nvPr>
        </p:nvSpPr>
        <p:spPr/>
        <p:txBody>
          <a:bodyPr/>
          <a:lstStyle/>
          <a:p>
            <a:fld id="{B18446DE-2080-4077-9D35-DD0A8BAD202B}" type="slidenum">
              <a:rPr lang="en-US" smtClean="0"/>
              <a:t>20</a:t>
            </a:fld>
            <a:endParaRPr lang="en-US"/>
          </a:p>
        </p:txBody>
      </p:sp>
    </p:spTree>
    <p:extLst>
      <p:ext uri="{BB962C8B-B14F-4D97-AF65-F5344CB8AC3E}">
        <p14:creationId xmlns:p14="http://schemas.microsoft.com/office/powerpoint/2010/main" val="1542301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Publishing data to public repositories enables wider dissemination of research findings. However, it's important to consider data privacy and intellectual property before making data public.</a:t>
            </a:r>
          </a:p>
        </p:txBody>
      </p:sp>
      <p:sp>
        <p:nvSpPr>
          <p:cNvPr id="4" name="Slide Number Placeholder 3"/>
          <p:cNvSpPr>
            <a:spLocks noGrp="1"/>
          </p:cNvSpPr>
          <p:nvPr>
            <p:ph type="sldNum" sz="quarter" idx="5"/>
          </p:nvPr>
        </p:nvSpPr>
        <p:spPr/>
        <p:txBody>
          <a:bodyPr/>
          <a:lstStyle/>
          <a:p>
            <a:fld id="{B18446DE-2080-4077-9D35-DD0A8BAD202B}" type="slidenum">
              <a:rPr lang="en-US" smtClean="0"/>
              <a:t>21</a:t>
            </a:fld>
            <a:endParaRPr lang="en-US"/>
          </a:p>
        </p:txBody>
      </p:sp>
    </p:spTree>
    <p:extLst>
      <p:ext uri="{BB962C8B-B14F-4D97-AF65-F5344CB8AC3E}">
        <p14:creationId xmlns:p14="http://schemas.microsoft.com/office/powerpoint/2010/main" val="1996991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Sharing data internally fosters collaboration among team members. Setting up private or internal repositories can facilitate secure access to necessary data for ongoing projects.</a:t>
            </a:r>
          </a:p>
        </p:txBody>
      </p:sp>
      <p:sp>
        <p:nvSpPr>
          <p:cNvPr id="4" name="Slide Number Placeholder 3"/>
          <p:cNvSpPr>
            <a:spLocks noGrp="1"/>
          </p:cNvSpPr>
          <p:nvPr>
            <p:ph type="sldNum" sz="quarter" idx="5"/>
          </p:nvPr>
        </p:nvSpPr>
        <p:spPr/>
        <p:txBody>
          <a:bodyPr/>
          <a:lstStyle/>
          <a:p>
            <a:fld id="{B18446DE-2080-4077-9D35-DD0A8BAD202B}" type="slidenum">
              <a:rPr lang="en-US" smtClean="0"/>
              <a:t>22</a:t>
            </a:fld>
            <a:endParaRPr lang="en-US"/>
          </a:p>
        </p:txBody>
      </p:sp>
    </p:spTree>
    <p:extLst>
      <p:ext uri="{BB962C8B-B14F-4D97-AF65-F5344CB8AC3E}">
        <p14:creationId xmlns:p14="http://schemas.microsoft.com/office/powerpoint/2010/main" val="3473595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Engaging with external partners and stakeholders is vital for enriching research projects. This involves sharing data securely while ensuring compliance with relevant regulations.</a:t>
            </a:r>
          </a:p>
        </p:txBody>
      </p:sp>
      <p:sp>
        <p:nvSpPr>
          <p:cNvPr id="4" name="Slide Number Placeholder 3"/>
          <p:cNvSpPr>
            <a:spLocks noGrp="1"/>
          </p:cNvSpPr>
          <p:nvPr>
            <p:ph type="sldNum" sz="quarter" idx="5"/>
          </p:nvPr>
        </p:nvSpPr>
        <p:spPr/>
        <p:txBody>
          <a:bodyPr/>
          <a:lstStyle/>
          <a:p>
            <a:fld id="{B18446DE-2080-4077-9D35-DD0A8BAD202B}" type="slidenum">
              <a:rPr lang="en-US" smtClean="0"/>
              <a:t>23</a:t>
            </a:fld>
            <a:endParaRPr lang="en-US"/>
          </a:p>
        </p:txBody>
      </p:sp>
    </p:spTree>
    <p:extLst>
      <p:ext uri="{BB962C8B-B14F-4D97-AF65-F5344CB8AC3E}">
        <p14:creationId xmlns:p14="http://schemas.microsoft.com/office/powerpoint/2010/main" val="2861609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Exploring practical use cases can illustrate the effectiveness of GitHub Enterprise for economic research. This section will delve into various scenarios where GitHub can enhance collaboration and data management.</a:t>
            </a:r>
          </a:p>
        </p:txBody>
      </p:sp>
      <p:sp>
        <p:nvSpPr>
          <p:cNvPr id="4" name="Slide Number Placeholder 3"/>
          <p:cNvSpPr>
            <a:spLocks noGrp="1"/>
          </p:cNvSpPr>
          <p:nvPr>
            <p:ph type="sldNum" sz="quarter" idx="5"/>
          </p:nvPr>
        </p:nvSpPr>
        <p:spPr/>
        <p:txBody>
          <a:bodyPr/>
          <a:lstStyle/>
          <a:p>
            <a:fld id="{B18446DE-2080-4077-9D35-DD0A8BAD202B}" type="slidenum">
              <a:rPr lang="en-US" smtClean="0"/>
              <a:t>24</a:t>
            </a:fld>
            <a:endParaRPr lang="en-US"/>
          </a:p>
        </p:txBody>
      </p:sp>
    </p:spTree>
    <p:extLst>
      <p:ext uri="{BB962C8B-B14F-4D97-AF65-F5344CB8AC3E}">
        <p14:creationId xmlns:p14="http://schemas.microsoft.com/office/powerpoint/2010/main" val="1369739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Enterprise is ideal for internal collaboration, enabling teams to manage research projects efficiently, share insights, and maintain a clear record of contributions.</a:t>
            </a:r>
          </a:p>
        </p:txBody>
      </p:sp>
      <p:sp>
        <p:nvSpPr>
          <p:cNvPr id="4" name="Slide Number Placeholder 3"/>
          <p:cNvSpPr>
            <a:spLocks noGrp="1"/>
          </p:cNvSpPr>
          <p:nvPr>
            <p:ph type="sldNum" sz="quarter" idx="5"/>
          </p:nvPr>
        </p:nvSpPr>
        <p:spPr/>
        <p:txBody>
          <a:bodyPr/>
          <a:lstStyle/>
          <a:p>
            <a:fld id="{B18446DE-2080-4077-9D35-DD0A8BAD202B}" type="slidenum">
              <a:rPr lang="en-US" smtClean="0"/>
              <a:t>25</a:t>
            </a:fld>
            <a:endParaRPr lang="en-US"/>
          </a:p>
        </p:txBody>
      </p:sp>
    </p:spTree>
    <p:extLst>
      <p:ext uri="{BB962C8B-B14F-4D97-AF65-F5344CB8AC3E}">
        <p14:creationId xmlns:p14="http://schemas.microsoft.com/office/powerpoint/2010/main" val="260180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 findings can be disseminated to the public through well-organized repositories, increasing visibility and impact. This process encourages transparency and accessibility in research.</a:t>
            </a:r>
          </a:p>
        </p:txBody>
      </p:sp>
      <p:sp>
        <p:nvSpPr>
          <p:cNvPr id="4" name="Slide Number Placeholder 3"/>
          <p:cNvSpPr>
            <a:spLocks noGrp="1"/>
          </p:cNvSpPr>
          <p:nvPr>
            <p:ph type="sldNum" sz="quarter" idx="5"/>
          </p:nvPr>
        </p:nvSpPr>
        <p:spPr/>
        <p:txBody>
          <a:bodyPr/>
          <a:lstStyle/>
          <a:p>
            <a:fld id="{B18446DE-2080-4077-9D35-DD0A8BAD202B}" type="slidenum">
              <a:rPr lang="en-US" smtClean="0"/>
              <a:t>26</a:t>
            </a:fld>
            <a:endParaRPr lang="en-US"/>
          </a:p>
        </p:txBody>
      </p:sp>
    </p:spTree>
    <p:extLst>
      <p:ext uri="{BB962C8B-B14F-4D97-AF65-F5344CB8AC3E}">
        <p14:creationId xmlns:p14="http://schemas.microsoft.com/office/powerpoint/2010/main" val="1563869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case study can highlight successful collaborative research using GitHub Enterprise. By detailing how external partners contributed to a project, we can showcase the benefits of the platform in fostering collaboration.</a:t>
            </a:r>
          </a:p>
        </p:txBody>
      </p:sp>
      <p:sp>
        <p:nvSpPr>
          <p:cNvPr id="4" name="Slide Number Placeholder 3"/>
          <p:cNvSpPr>
            <a:spLocks noGrp="1"/>
          </p:cNvSpPr>
          <p:nvPr>
            <p:ph type="sldNum" sz="quarter" idx="5"/>
          </p:nvPr>
        </p:nvSpPr>
        <p:spPr/>
        <p:txBody>
          <a:bodyPr/>
          <a:lstStyle/>
          <a:p>
            <a:fld id="{B18446DE-2080-4077-9D35-DD0A8BAD202B}" type="slidenum">
              <a:rPr lang="en-US" smtClean="0"/>
              <a:t>27</a:t>
            </a:fld>
            <a:endParaRPr lang="en-US"/>
          </a:p>
        </p:txBody>
      </p:sp>
    </p:spTree>
    <p:extLst>
      <p:ext uri="{BB962C8B-B14F-4D97-AF65-F5344CB8AC3E}">
        <p14:creationId xmlns:p14="http://schemas.microsoft.com/office/powerpoint/2010/main" val="2633419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Demonstrating the different repository roles and types can provide practical insights into their functionalities. This section will focus on setting up, managing, and collaborating within various repository configurations.</a:t>
            </a:r>
          </a:p>
        </p:txBody>
      </p:sp>
      <p:sp>
        <p:nvSpPr>
          <p:cNvPr id="4" name="Slide Number Placeholder 3"/>
          <p:cNvSpPr>
            <a:spLocks noGrp="1"/>
          </p:cNvSpPr>
          <p:nvPr>
            <p:ph type="sldNum" sz="quarter" idx="5"/>
          </p:nvPr>
        </p:nvSpPr>
        <p:spPr/>
        <p:txBody>
          <a:bodyPr/>
          <a:lstStyle/>
          <a:p>
            <a:fld id="{B18446DE-2080-4077-9D35-DD0A8BAD202B}" type="slidenum">
              <a:rPr lang="en-US" smtClean="0"/>
              <a:t>28</a:t>
            </a:fld>
            <a:endParaRPr lang="en-US"/>
          </a:p>
        </p:txBody>
      </p:sp>
    </p:spTree>
    <p:extLst>
      <p:ext uri="{BB962C8B-B14F-4D97-AF65-F5344CB8AC3E}">
        <p14:creationId xmlns:p14="http://schemas.microsoft.com/office/powerpoint/2010/main" val="1126775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demonstration, we will walk through the steps of setting up a public repository. Attendees will learn how to configure settings, add files, and manage access to the repository.</a:t>
            </a:r>
          </a:p>
        </p:txBody>
      </p:sp>
      <p:sp>
        <p:nvSpPr>
          <p:cNvPr id="4" name="Slide Number Placeholder 3"/>
          <p:cNvSpPr>
            <a:spLocks noGrp="1"/>
          </p:cNvSpPr>
          <p:nvPr>
            <p:ph type="sldNum" sz="quarter" idx="5"/>
          </p:nvPr>
        </p:nvSpPr>
        <p:spPr/>
        <p:txBody>
          <a:bodyPr/>
          <a:lstStyle/>
          <a:p>
            <a:fld id="{B18446DE-2080-4077-9D35-DD0A8BAD202B}" type="slidenum">
              <a:rPr lang="en-US" smtClean="0"/>
              <a:t>29</a:t>
            </a:fld>
            <a:endParaRPr lang="en-US"/>
          </a:p>
        </p:txBody>
      </p:sp>
    </p:spTree>
    <p:extLst>
      <p:ext uri="{BB962C8B-B14F-4D97-AF65-F5344CB8AC3E}">
        <p14:creationId xmlns:p14="http://schemas.microsoft.com/office/powerpoint/2010/main" val="3768439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with an introduction to GitHub Enterprise, discussing its features and benefits for document management. Next, we'll cover repository roles and types, followed by creating and managing repositories. The presentation will then delve into collaboration strategies on economic research data before exploring distribution methods, use cases, and concluding with demonstrations of various repository roles.</a:t>
            </a:r>
          </a:p>
        </p:txBody>
      </p:sp>
      <p:sp>
        <p:nvSpPr>
          <p:cNvPr id="4" name="Slide Number Placeholder 3"/>
          <p:cNvSpPr>
            <a:spLocks noGrp="1"/>
          </p:cNvSpPr>
          <p:nvPr>
            <p:ph type="sldNum" sz="quarter" idx="5"/>
          </p:nvPr>
        </p:nvSpPr>
        <p:spPr/>
        <p:txBody>
          <a:bodyPr/>
          <a:lstStyle/>
          <a:p>
            <a:fld id="{B18446DE-2080-4077-9D35-DD0A8BAD202B}" type="slidenum">
              <a:rPr lang="en-US" smtClean="0"/>
              <a:t>3</a:t>
            </a:fld>
            <a:endParaRPr lang="en-US"/>
          </a:p>
        </p:txBody>
      </p:sp>
    </p:spTree>
    <p:extLst>
      <p:ext uri="{BB962C8B-B14F-4D97-AF65-F5344CB8AC3E}">
        <p14:creationId xmlns:p14="http://schemas.microsoft.com/office/powerpoint/2010/main" val="1591902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demonstration will cover the management of a private repository, focusing on user roles, permissions, and security settings to ensure sensitive data remains protected.</a:t>
            </a:r>
          </a:p>
        </p:txBody>
      </p:sp>
      <p:sp>
        <p:nvSpPr>
          <p:cNvPr id="4" name="Slide Number Placeholder 3"/>
          <p:cNvSpPr>
            <a:spLocks noGrp="1"/>
          </p:cNvSpPr>
          <p:nvPr>
            <p:ph type="sldNum" sz="quarter" idx="5"/>
          </p:nvPr>
        </p:nvSpPr>
        <p:spPr/>
        <p:txBody>
          <a:bodyPr/>
          <a:lstStyle/>
          <a:p>
            <a:fld id="{B18446DE-2080-4077-9D35-DD0A8BAD202B}" type="slidenum">
              <a:rPr lang="en-US" smtClean="0"/>
              <a:t>30</a:t>
            </a:fld>
            <a:endParaRPr lang="en-US"/>
          </a:p>
        </p:txBody>
      </p:sp>
    </p:spTree>
    <p:extLst>
      <p:ext uri="{BB962C8B-B14F-4D97-AF65-F5344CB8AC3E}">
        <p14:creationId xmlns:p14="http://schemas.microsoft.com/office/powerpoint/2010/main" val="3909885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demonstrate how to collaborate effectively within an internal repository. Participants will see how to use features like branching, merging, and pull requests to enhance teamwork.</a:t>
            </a:r>
          </a:p>
        </p:txBody>
      </p:sp>
      <p:sp>
        <p:nvSpPr>
          <p:cNvPr id="4" name="Slide Number Placeholder 3"/>
          <p:cNvSpPr>
            <a:spLocks noGrp="1"/>
          </p:cNvSpPr>
          <p:nvPr>
            <p:ph type="sldNum" sz="quarter" idx="5"/>
          </p:nvPr>
        </p:nvSpPr>
        <p:spPr/>
        <p:txBody>
          <a:bodyPr/>
          <a:lstStyle/>
          <a:p>
            <a:fld id="{B18446DE-2080-4077-9D35-DD0A8BAD202B}" type="slidenum">
              <a:rPr lang="en-US" smtClean="0"/>
              <a:t>31</a:t>
            </a:fld>
            <a:endParaRPr lang="en-US"/>
          </a:p>
        </p:txBody>
      </p:sp>
    </p:spTree>
    <p:extLst>
      <p:ext uri="{BB962C8B-B14F-4D97-AF65-F5344CB8AC3E}">
        <p14:creationId xmlns:p14="http://schemas.microsoft.com/office/powerpoint/2010/main" val="3526588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GitHub Enterprise repositories as document libraries for economic research data offers substantial benefits. By following best practices in repository management, collaboration, and data distribution, organizations can significantly enhance their research capabilities.</a:t>
            </a:r>
          </a:p>
        </p:txBody>
      </p:sp>
      <p:sp>
        <p:nvSpPr>
          <p:cNvPr id="4" name="Slide Number Placeholder 3"/>
          <p:cNvSpPr>
            <a:spLocks noGrp="1"/>
          </p:cNvSpPr>
          <p:nvPr>
            <p:ph type="sldNum" sz="quarter" idx="5"/>
          </p:nvPr>
        </p:nvSpPr>
        <p:spPr/>
        <p:txBody>
          <a:bodyPr/>
          <a:lstStyle/>
          <a:p>
            <a:fld id="{B18446DE-2080-4077-9D35-DD0A8BAD202B}" type="slidenum">
              <a:rPr lang="en-US" smtClean="0"/>
              <a:t>32</a:t>
            </a:fld>
            <a:endParaRPr lang="en-US"/>
          </a:p>
        </p:txBody>
      </p:sp>
    </p:spTree>
    <p:extLst>
      <p:ext uri="{BB962C8B-B14F-4D97-AF65-F5344CB8AC3E}">
        <p14:creationId xmlns:p14="http://schemas.microsoft.com/office/powerpoint/2010/main" val="1556350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Enterprise is a powerful platform designed for organizations to manage projects and collaborate efficiently. It provides tools for version control, code management, and document storage, making it ideal for economic research data.</a:t>
            </a:r>
          </a:p>
        </p:txBody>
      </p:sp>
      <p:sp>
        <p:nvSpPr>
          <p:cNvPr id="4" name="Slide Number Placeholder 3"/>
          <p:cNvSpPr>
            <a:spLocks noGrp="1"/>
          </p:cNvSpPr>
          <p:nvPr>
            <p:ph type="sldNum" sz="quarter" idx="5"/>
          </p:nvPr>
        </p:nvSpPr>
        <p:spPr/>
        <p:txBody>
          <a:bodyPr/>
          <a:lstStyle/>
          <a:p>
            <a:fld id="{B18446DE-2080-4077-9D35-DD0A8BAD202B}" type="slidenum">
              <a:rPr lang="en-US" smtClean="0"/>
              <a:t>4</a:t>
            </a:fld>
            <a:endParaRPr lang="en-US"/>
          </a:p>
        </p:txBody>
      </p:sp>
    </p:spTree>
    <p:extLst>
      <p:ext uri="{BB962C8B-B14F-4D97-AF65-F5344CB8AC3E}">
        <p14:creationId xmlns:p14="http://schemas.microsoft.com/office/powerpoint/2010/main" val="2007027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Enterprise offers a secure environment for teams to store, share, and collaborate on projects. It can be deployed on-premises or as a cloud service, ensuring flexibility and security for sensitive research data.</a:t>
            </a:r>
          </a:p>
        </p:txBody>
      </p:sp>
      <p:sp>
        <p:nvSpPr>
          <p:cNvPr id="4" name="Slide Number Placeholder 3"/>
          <p:cNvSpPr>
            <a:spLocks noGrp="1"/>
          </p:cNvSpPr>
          <p:nvPr>
            <p:ph type="sldNum" sz="quarter" idx="5"/>
          </p:nvPr>
        </p:nvSpPr>
        <p:spPr/>
        <p:txBody>
          <a:bodyPr/>
          <a:lstStyle/>
          <a:p>
            <a:fld id="{B18446DE-2080-4077-9D35-DD0A8BAD202B}" type="slidenum">
              <a:rPr lang="en-US" smtClean="0"/>
              <a:t>5</a:t>
            </a:fld>
            <a:endParaRPr lang="en-US"/>
          </a:p>
        </p:txBody>
      </p:sp>
    </p:spTree>
    <p:extLst>
      <p:ext uri="{BB962C8B-B14F-4D97-AF65-F5344CB8AC3E}">
        <p14:creationId xmlns:p14="http://schemas.microsoft.com/office/powerpoint/2010/main" val="1245683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GitHub for document management provides several advantages, including enhanced collaboration, version control, easy access to historical data, and streamlined workflows. This is particularly beneficial for research teams working on complex economic projects.</a:t>
            </a:r>
          </a:p>
        </p:txBody>
      </p:sp>
      <p:sp>
        <p:nvSpPr>
          <p:cNvPr id="4" name="Slide Number Placeholder 3"/>
          <p:cNvSpPr>
            <a:spLocks noGrp="1"/>
          </p:cNvSpPr>
          <p:nvPr>
            <p:ph type="sldNum" sz="quarter" idx="5"/>
          </p:nvPr>
        </p:nvSpPr>
        <p:spPr/>
        <p:txBody>
          <a:bodyPr/>
          <a:lstStyle/>
          <a:p>
            <a:fld id="{B18446DE-2080-4077-9D35-DD0A8BAD202B}" type="slidenum">
              <a:rPr lang="en-US" smtClean="0"/>
              <a:t>6</a:t>
            </a:fld>
            <a:endParaRPr lang="en-US"/>
          </a:p>
        </p:txBody>
      </p:sp>
    </p:spTree>
    <p:extLst>
      <p:ext uri="{BB962C8B-B14F-4D97-AF65-F5344CB8AC3E}">
        <p14:creationId xmlns:p14="http://schemas.microsoft.com/office/powerpoint/2010/main" val="238464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Setting up GitHub Enterprise involves configuring the platform to meet your organization's needs. This includes establishing user roles, repository settings, and permissions to ensure secure and efficient data management.</a:t>
            </a:r>
          </a:p>
        </p:txBody>
      </p:sp>
      <p:sp>
        <p:nvSpPr>
          <p:cNvPr id="4" name="Slide Number Placeholder 3"/>
          <p:cNvSpPr>
            <a:spLocks noGrp="1"/>
          </p:cNvSpPr>
          <p:nvPr>
            <p:ph type="sldNum" sz="quarter" idx="5"/>
          </p:nvPr>
        </p:nvSpPr>
        <p:spPr/>
        <p:txBody>
          <a:bodyPr/>
          <a:lstStyle/>
          <a:p>
            <a:fld id="{B18446DE-2080-4077-9D35-DD0A8BAD202B}" type="slidenum">
              <a:rPr lang="en-US" smtClean="0"/>
              <a:t>7</a:t>
            </a:fld>
            <a:endParaRPr lang="en-US"/>
          </a:p>
        </p:txBody>
      </p:sp>
    </p:spTree>
    <p:extLst>
      <p:ext uri="{BB962C8B-B14F-4D97-AF65-F5344CB8AC3E}">
        <p14:creationId xmlns:p14="http://schemas.microsoft.com/office/powerpoint/2010/main" val="353727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the different types of repositories and user roles is crucial for effective collaboration within GitHub Enterprise. Each role has distinct responsibilities and access levels to ensure proper management of research data.</a:t>
            </a:r>
          </a:p>
        </p:txBody>
      </p:sp>
      <p:sp>
        <p:nvSpPr>
          <p:cNvPr id="4" name="Slide Number Placeholder 3"/>
          <p:cNvSpPr>
            <a:spLocks noGrp="1"/>
          </p:cNvSpPr>
          <p:nvPr>
            <p:ph type="sldNum" sz="quarter" idx="5"/>
          </p:nvPr>
        </p:nvSpPr>
        <p:spPr/>
        <p:txBody>
          <a:bodyPr/>
          <a:lstStyle/>
          <a:p>
            <a:fld id="{B18446DE-2080-4077-9D35-DD0A8BAD202B}" type="slidenum">
              <a:rPr lang="en-US" smtClean="0"/>
              <a:t>8</a:t>
            </a:fld>
            <a:endParaRPr lang="en-US"/>
          </a:p>
        </p:txBody>
      </p:sp>
    </p:spTree>
    <p:extLst>
      <p:ext uri="{BB962C8B-B14F-4D97-AF65-F5344CB8AC3E}">
        <p14:creationId xmlns:p14="http://schemas.microsoft.com/office/powerpoint/2010/main" val="1698838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supports various repository types: public repositories for open collaboration, private repositories for sensitive projects, and internal repositories that are accessible only within the organization. Choosing the right type is essential for data protection.</a:t>
            </a:r>
          </a:p>
        </p:txBody>
      </p:sp>
      <p:sp>
        <p:nvSpPr>
          <p:cNvPr id="4" name="Slide Number Placeholder 3"/>
          <p:cNvSpPr>
            <a:spLocks noGrp="1"/>
          </p:cNvSpPr>
          <p:nvPr>
            <p:ph type="sldNum" sz="quarter" idx="5"/>
          </p:nvPr>
        </p:nvSpPr>
        <p:spPr/>
        <p:txBody>
          <a:bodyPr/>
          <a:lstStyle/>
          <a:p>
            <a:fld id="{B18446DE-2080-4077-9D35-DD0A8BAD202B}" type="slidenum">
              <a:rPr lang="en-US" smtClean="0"/>
              <a:t>9</a:t>
            </a:fld>
            <a:endParaRPr lang="en-US"/>
          </a:p>
        </p:txBody>
      </p:sp>
    </p:spTree>
    <p:extLst>
      <p:ext uri="{BB962C8B-B14F-4D97-AF65-F5344CB8AC3E}">
        <p14:creationId xmlns:p14="http://schemas.microsoft.com/office/powerpoint/2010/main" val="1459778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2/18/2025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561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2/18/2025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74620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2/18/2025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102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2/18/2025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21657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2/18/2025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2942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2/18/2025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9369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2/18/2025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83743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2/18/2025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93945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2/18/2025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9957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2/18/2025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67170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2/18/2025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92699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2/18/2025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5646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Books and laptop">
            <a:extLst>
              <a:ext uri="{FF2B5EF4-FFF2-40B4-BE49-F238E27FC236}">
                <a16:creationId xmlns:a16="http://schemas.microsoft.com/office/drawing/2014/main" id="{AED4167C-C0D1-47F3-8CA1-DECEF239FFFC}"/>
              </a:ext>
            </a:extLst>
          </p:cNvPr>
          <p:cNvPicPr>
            <a:picLocks noChangeAspect="1"/>
          </p:cNvPicPr>
          <p:nvPr/>
        </p:nvPicPr>
        <p:blipFill>
          <a:blip r:embed="rId3"/>
          <a:srcRect l="18771" r="17539" b="1"/>
          <a:stretch/>
        </p:blipFill>
        <p:spPr>
          <a:xfrm>
            <a:off x="525664" y="508090"/>
            <a:ext cx="5570336" cy="5837913"/>
          </a:xfrm>
          <a:prstGeom prst="rect">
            <a:avLst/>
          </a:prstGeom>
        </p:spPr>
      </p:pic>
      <p:sp>
        <p:nvSpPr>
          <p:cNvPr id="2" name="Title 1">
            <a:extLst>
              <a:ext uri="{FF2B5EF4-FFF2-40B4-BE49-F238E27FC236}">
                <a16:creationId xmlns:a16="http://schemas.microsoft.com/office/drawing/2014/main" id="{8D18ADD9-813E-F765-2ADD-FC76E81E6577}"/>
              </a:ext>
            </a:extLst>
          </p:cNvPr>
          <p:cNvSpPr>
            <a:spLocks noGrp="1"/>
          </p:cNvSpPr>
          <p:nvPr>
            <p:ph type="ctrTitle"/>
          </p:nvPr>
        </p:nvSpPr>
        <p:spPr>
          <a:xfrm>
            <a:off x="6699869" y="978407"/>
            <a:ext cx="4983480" cy="3976380"/>
          </a:xfrm>
        </p:spPr>
        <p:txBody>
          <a:bodyPr anchor="t">
            <a:normAutofit/>
          </a:bodyPr>
          <a:lstStyle/>
          <a:p>
            <a:pPr>
              <a:lnSpc>
                <a:spcPct val="90000"/>
              </a:lnSpc>
            </a:pPr>
            <a:r>
              <a:rPr lang="en-US" sz="3800"/>
              <a:t>Using GitHub Enterprise Repositories as Document Libraries for Economic Research Data</a:t>
            </a:r>
          </a:p>
        </p:txBody>
      </p:sp>
      <p:sp>
        <p:nvSpPr>
          <p:cNvPr id="3" name="Subtitle 2">
            <a:extLst>
              <a:ext uri="{FF2B5EF4-FFF2-40B4-BE49-F238E27FC236}">
                <a16:creationId xmlns:a16="http://schemas.microsoft.com/office/drawing/2014/main" id="{B264FD94-F105-EDEA-F3B5-08CF6BC03DE0}"/>
              </a:ext>
            </a:extLst>
          </p:cNvPr>
          <p:cNvSpPr>
            <a:spLocks noGrp="1"/>
          </p:cNvSpPr>
          <p:nvPr>
            <p:ph type="subTitle" idx="1"/>
          </p:nvPr>
        </p:nvSpPr>
        <p:spPr>
          <a:xfrm>
            <a:off x="6699869" y="5275825"/>
            <a:ext cx="4983481" cy="1070177"/>
          </a:xfrm>
        </p:spPr>
        <p:txBody>
          <a:bodyPr anchor="t">
            <a:normAutofit/>
          </a:bodyPr>
          <a:lstStyle/>
          <a:p>
            <a:r>
              <a:rPr lang="en-US" sz="2400"/>
              <a:t>Managing economic data effectively with GitHub tools</a:t>
            </a:r>
          </a:p>
        </p:txBody>
      </p:sp>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3493" y="508090"/>
            <a:ext cx="4983481"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24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3D illustration.">
            <a:extLst>
              <a:ext uri="{FF2B5EF4-FFF2-40B4-BE49-F238E27FC236}">
                <a16:creationId xmlns:a16="http://schemas.microsoft.com/office/drawing/2014/main" id="{8D210BCB-BABC-42C2-B01F-EAD1B244F326}"/>
              </a:ext>
            </a:extLst>
          </p:cNvPr>
          <p:cNvPicPr>
            <a:picLocks noGrp="1" noChangeAspect="1"/>
          </p:cNvPicPr>
          <p:nvPr>
            <p:ph sz="half" idx="1"/>
          </p:nvPr>
        </p:nvPicPr>
        <p:blipFill>
          <a:blip r:embed="rId3"/>
          <a:srcRect l="7029" r="38733"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E3FEFC8F-F11C-C0D7-3ED2-CC60F7796908}"/>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100"/>
              <a:t>Roles Within a Repository (Owner, Collaborator, Contributor)</a:t>
            </a:r>
          </a:p>
        </p:txBody>
      </p:sp>
      <p:sp>
        <p:nvSpPr>
          <p:cNvPr id="4" name="Content Placeholder 3">
            <a:extLst>
              <a:ext uri="{FF2B5EF4-FFF2-40B4-BE49-F238E27FC236}">
                <a16:creationId xmlns:a16="http://schemas.microsoft.com/office/drawing/2014/main" id="{527E0BE5-2F80-8A26-480D-1664098FF33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Role of Owner</a:t>
            </a:r>
          </a:p>
          <a:p>
            <a:pPr marL="0" lvl="1" indent="0">
              <a:buNone/>
            </a:pPr>
            <a:r>
              <a:rPr lang="en-US" sz="1400"/>
              <a:t>The owner of a repository has full control over its contents and settings, making critical decisions.</a:t>
            </a:r>
          </a:p>
          <a:p>
            <a:pPr marL="0" indent="0">
              <a:spcBef>
                <a:spcPts val="2500"/>
              </a:spcBef>
              <a:buNone/>
            </a:pPr>
            <a:r>
              <a:rPr lang="en-US" sz="1400" b="1"/>
              <a:t>Role of Collaborator</a:t>
            </a:r>
          </a:p>
          <a:p>
            <a:pPr marL="0" lvl="1" indent="0">
              <a:buNone/>
            </a:pPr>
            <a:r>
              <a:rPr lang="en-US" sz="1400"/>
              <a:t>Collaborators can contribute and manage content within the repository, working closely with the owner.</a:t>
            </a:r>
          </a:p>
          <a:p>
            <a:pPr marL="0" indent="0">
              <a:spcBef>
                <a:spcPts val="2500"/>
              </a:spcBef>
              <a:buNone/>
            </a:pPr>
            <a:r>
              <a:rPr lang="en-US" sz="1400" b="1"/>
              <a:t>Role of Contributor</a:t>
            </a:r>
          </a:p>
          <a:p>
            <a:pPr marL="0" lvl="1" indent="0">
              <a:buNone/>
            </a:pPr>
            <a:r>
              <a:rPr lang="en-US" sz="1400"/>
              <a:t>Contributors submit changes and improvements to the repository, playing an important role in its development.</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2292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bstract  Digital concept which shows network security optimization and internet technology  ">
            <a:extLst>
              <a:ext uri="{FF2B5EF4-FFF2-40B4-BE49-F238E27FC236}">
                <a16:creationId xmlns:a16="http://schemas.microsoft.com/office/drawing/2014/main" id="{A0D8CD96-2B1C-4D9F-AC93-9E7D2002F063}"/>
              </a:ext>
            </a:extLst>
          </p:cNvPr>
          <p:cNvPicPr>
            <a:picLocks noGrp="1" noChangeAspect="1"/>
          </p:cNvPicPr>
          <p:nvPr>
            <p:ph sz="half" idx="1"/>
          </p:nvPr>
        </p:nvPicPr>
        <p:blipFill>
          <a:blip r:embed="rId3"/>
          <a:srcRect l="12287" r="33474"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485BFAFA-B0D5-4184-C651-A1A6DA9F384E}"/>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Permissions and Access Control</a:t>
            </a:r>
          </a:p>
        </p:txBody>
      </p:sp>
      <p:sp>
        <p:nvSpPr>
          <p:cNvPr id="4" name="Content Placeholder 3">
            <a:extLst>
              <a:ext uri="{FF2B5EF4-FFF2-40B4-BE49-F238E27FC236}">
                <a16:creationId xmlns:a16="http://schemas.microsoft.com/office/drawing/2014/main" id="{25005BD9-51D0-927B-0605-9B661EE5363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User Access Levels</a:t>
            </a:r>
          </a:p>
          <a:p>
            <a:pPr marL="0" lvl="1" indent="0">
              <a:buNone/>
            </a:pPr>
            <a:r>
              <a:rPr lang="en-US" sz="1400"/>
              <a:t>Establishing clear user access levels ensures that individuals can only access data relevant to their roles.</a:t>
            </a:r>
          </a:p>
          <a:p>
            <a:pPr marL="0" indent="0">
              <a:spcBef>
                <a:spcPts val="2500"/>
              </a:spcBef>
              <a:buNone/>
            </a:pPr>
            <a:r>
              <a:rPr lang="en-US" sz="1400" b="1"/>
              <a:t>Data Integrity</a:t>
            </a:r>
          </a:p>
          <a:p>
            <a:pPr marL="0" lvl="1" indent="0">
              <a:buNone/>
            </a:pPr>
            <a:r>
              <a:rPr lang="en-US" sz="1400"/>
              <a:t>Proper access controls help maintain data integrity by preventing unauthorized modifications or deletions.</a:t>
            </a:r>
          </a:p>
          <a:p>
            <a:pPr marL="0" indent="0">
              <a:spcBef>
                <a:spcPts val="2500"/>
              </a:spcBef>
              <a:buNone/>
            </a:pPr>
            <a:r>
              <a:rPr lang="en-US" sz="1400" b="1"/>
              <a:t>Collaborative Security</a:t>
            </a:r>
          </a:p>
          <a:p>
            <a:pPr marL="0" lvl="1" indent="0">
              <a:buNone/>
            </a:pPr>
            <a:r>
              <a:rPr lang="en-US" sz="1400"/>
              <a:t>In collaborative research projects, effective permissions ensure that sensitive data is protected while facilitating teamwork.</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55631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9ABECFD-9A3F-4CF6-D45E-8B979842E698}"/>
              </a:ext>
            </a:extLst>
          </p:cNvPr>
          <p:cNvSpPr>
            <a:spLocks noGrp="1"/>
          </p:cNvSpPr>
          <p:nvPr>
            <p:ph type="ctrTitle"/>
          </p:nvPr>
        </p:nvSpPr>
        <p:spPr>
          <a:xfrm>
            <a:off x="521208" y="1211766"/>
            <a:ext cx="7237052" cy="4727988"/>
          </a:xfrm>
        </p:spPr>
        <p:txBody>
          <a:bodyPr anchor="b">
            <a:normAutofit/>
          </a:bodyPr>
          <a:lstStyle/>
          <a:p>
            <a:r>
              <a:rPr lang="en-US" sz="7400"/>
              <a:t>Creating and Managing Repositories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567982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Cloud computing concept isolated on white background">
            <a:extLst>
              <a:ext uri="{FF2B5EF4-FFF2-40B4-BE49-F238E27FC236}">
                <a16:creationId xmlns:a16="http://schemas.microsoft.com/office/drawing/2014/main" id="{B4707316-70B1-4F5F-9D39-F0EDDE756190}"/>
              </a:ext>
            </a:extLst>
          </p:cNvPr>
          <p:cNvPicPr>
            <a:picLocks noGrp="1" noChangeAspect="1"/>
          </p:cNvPicPr>
          <p:nvPr>
            <p:ph sz="half" idx="1"/>
          </p:nvPr>
        </p:nvPicPr>
        <p:blipFill>
          <a:blip r:embed="rId3"/>
          <a:srcRect l="21870" r="2389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698BA396-C041-FA7E-5E5B-19E1FAA9111C}"/>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Creating a New Repository</a:t>
            </a:r>
          </a:p>
        </p:txBody>
      </p:sp>
      <p:sp>
        <p:nvSpPr>
          <p:cNvPr id="4" name="Content Placeholder 3">
            <a:extLst>
              <a:ext uri="{FF2B5EF4-FFF2-40B4-BE49-F238E27FC236}">
                <a16:creationId xmlns:a16="http://schemas.microsoft.com/office/drawing/2014/main" id="{0B55D9B7-BC71-521C-2FAE-23229970C6D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Repository Details</a:t>
            </a:r>
          </a:p>
          <a:p>
            <a:pPr marL="0" lvl="1" indent="0">
              <a:buNone/>
            </a:pPr>
            <a:r>
              <a:rPr lang="en-US" sz="1400"/>
              <a:t>Users need to specify important details like the repository name and type to set up successfully.</a:t>
            </a:r>
          </a:p>
          <a:p>
            <a:pPr marL="0" indent="0">
              <a:spcBef>
                <a:spcPts val="2500"/>
              </a:spcBef>
              <a:buNone/>
            </a:pPr>
            <a:r>
              <a:rPr lang="en-US" sz="1400" b="1"/>
              <a:t>Public vs. Private</a:t>
            </a:r>
          </a:p>
          <a:p>
            <a:pPr marL="0" lvl="1" indent="0">
              <a:buNone/>
            </a:pPr>
            <a:r>
              <a:rPr lang="en-US" sz="1400"/>
              <a:t>Choosing between public or private repositories is crucial for data accessibility and privacy management.</a:t>
            </a:r>
          </a:p>
          <a:p>
            <a:pPr marL="0" indent="0">
              <a:spcBef>
                <a:spcPts val="2500"/>
              </a:spcBef>
              <a:buNone/>
            </a:pPr>
            <a:r>
              <a:rPr lang="en-US" sz="1400" b="1"/>
              <a:t>Initial Settings</a:t>
            </a:r>
          </a:p>
          <a:p>
            <a:pPr marL="0" lvl="1" indent="0">
              <a:buNone/>
            </a:pPr>
            <a:r>
              <a:rPr lang="en-US" sz="1400"/>
              <a:t>Setting initial configurations is essential to organize and store research data effectively.</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25169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folders connected to a backup or sync HDD or a server..See this also:">
            <a:extLst>
              <a:ext uri="{FF2B5EF4-FFF2-40B4-BE49-F238E27FC236}">
                <a16:creationId xmlns:a16="http://schemas.microsoft.com/office/drawing/2014/main" id="{B60337F6-401A-4D84-9979-826FFA4F41AF}"/>
              </a:ext>
            </a:extLst>
          </p:cNvPr>
          <p:cNvPicPr>
            <a:picLocks noGrp="1" noChangeAspect="1"/>
          </p:cNvPicPr>
          <p:nvPr>
            <p:ph sz="half" idx="1"/>
          </p:nvPr>
        </p:nvPicPr>
        <p:blipFill>
          <a:blip r:embed="rId3"/>
          <a:srcRect l="13885" r="1976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65AEB4FF-8895-6F75-9A2C-67C8ABC8169D}"/>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Organizing Repository Contents</a:t>
            </a:r>
          </a:p>
        </p:txBody>
      </p:sp>
      <p:sp>
        <p:nvSpPr>
          <p:cNvPr id="4" name="Content Placeholder 3">
            <a:extLst>
              <a:ext uri="{FF2B5EF4-FFF2-40B4-BE49-F238E27FC236}">
                <a16:creationId xmlns:a16="http://schemas.microsoft.com/office/drawing/2014/main" id="{AE250E56-4BD2-1D40-FF6E-CF7BCB6433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Logical Structure</a:t>
            </a:r>
          </a:p>
          <a:p>
            <a:pPr marL="0" lvl="1" indent="0">
              <a:buNone/>
            </a:pPr>
            <a:r>
              <a:rPr lang="en-US" sz="1400"/>
              <a:t>A logical structure is crucial for organizing repository contents effectively, ensuring files and folders are easily navigable.</a:t>
            </a:r>
          </a:p>
          <a:p>
            <a:pPr marL="0" indent="0">
              <a:spcBef>
                <a:spcPts val="2500"/>
              </a:spcBef>
              <a:buNone/>
            </a:pPr>
            <a:r>
              <a:rPr lang="en-US" sz="1400" b="1"/>
              <a:t>Ease of Access</a:t>
            </a:r>
          </a:p>
          <a:p>
            <a:pPr marL="0" lvl="1" indent="0">
              <a:buNone/>
            </a:pPr>
            <a:r>
              <a:rPr lang="en-US" sz="1400"/>
              <a:t>Organized contents allow team members to quickly locate important documents and datasets, increasing productivity.</a:t>
            </a:r>
          </a:p>
          <a:p>
            <a:pPr marL="0" indent="0">
              <a:spcBef>
                <a:spcPts val="2500"/>
              </a:spcBef>
              <a:buNone/>
            </a:pPr>
            <a:r>
              <a:rPr lang="en-US" sz="1400" b="1"/>
              <a:t>Collaborative Efficiency</a:t>
            </a:r>
          </a:p>
          <a:p>
            <a:pPr marL="0" lvl="1" indent="0">
              <a:buNone/>
            </a:pPr>
            <a:r>
              <a:rPr lang="en-US" sz="1400"/>
              <a:t>Enhancing collaboration efficiency becomes easier when repository contents are structured logically and consistently.</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731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Blue and orange gradient with arrows">
            <a:extLst>
              <a:ext uri="{FF2B5EF4-FFF2-40B4-BE49-F238E27FC236}">
                <a16:creationId xmlns:a16="http://schemas.microsoft.com/office/drawing/2014/main" id="{9864106A-2533-408A-86D4-0FAC9C061D49}"/>
              </a:ext>
            </a:extLst>
          </p:cNvPr>
          <p:cNvPicPr>
            <a:picLocks noGrp="1" noChangeAspect="1"/>
          </p:cNvPicPr>
          <p:nvPr>
            <p:ph sz="half" idx="1"/>
          </p:nvPr>
        </p:nvPicPr>
        <p:blipFill>
          <a:blip r:embed="rId3"/>
          <a:srcRect l="41553" r="15056"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4D1BB07F-C55A-E005-9B9D-CA7D6EACD9A5}"/>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Managing Repository Settings</a:t>
            </a:r>
          </a:p>
        </p:txBody>
      </p:sp>
      <p:sp>
        <p:nvSpPr>
          <p:cNvPr id="4" name="Content Placeholder 3">
            <a:extLst>
              <a:ext uri="{FF2B5EF4-FFF2-40B4-BE49-F238E27FC236}">
                <a16:creationId xmlns:a16="http://schemas.microsoft.com/office/drawing/2014/main" id="{4DC589EA-9DD6-E987-CFC8-2C19EF8BC19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Access Controls Configuration</a:t>
            </a:r>
          </a:p>
          <a:p>
            <a:pPr marL="0" lvl="1" indent="0">
              <a:buNone/>
            </a:pPr>
            <a:r>
              <a:rPr lang="en-US" sz="1400"/>
              <a:t>Configuring access controls ensures that only authorized users can interact with the repository, enhancing security.</a:t>
            </a:r>
          </a:p>
          <a:p>
            <a:pPr marL="0" indent="0">
              <a:spcBef>
                <a:spcPts val="2500"/>
              </a:spcBef>
              <a:buNone/>
            </a:pPr>
            <a:r>
              <a:rPr lang="en-US" sz="1400" b="1"/>
              <a:t>Webhooks Setup</a:t>
            </a:r>
          </a:p>
          <a:p>
            <a:pPr marL="0" lvl="1" indent="0">
              <a:buNone/>
            </a:pPr>
            <a:r>
              <a:rPr lang="en-US" sz="1400"/>
              <a:t>Setting up webhooks allows real-time communication between the repository and other services, facilitating integrations.</a:t>
            </a:r>
          </a:p>
          <a:p>
            <a:pPr marL="0" indent="0">
              <a:spcBef>
                <a:spcPts val="2500"/>
              </a:spcBef>
              <a:buNone/>
            </a:pPr>
            <a:r>
              <a:rPr lang="en-US" sz="1400" b="1"/>
              <a:t>Integration Options</a:t>
            </a:r>
          </a:p>
          <a:p>
            <a:pPr marL="0" lvl="1" indent="0">
              <a:buNone/>
            </a:pPr>
            <a:r>
              <a:rPr lang="en-US" sz="1400"/>
              <a:t>Integrating external tools with the repository can streamline workflows and improve overall performance.</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21886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93CF04A-1CBA-55CA-0801-C7A69FE000C4}"/>
              </a:ext>
            </a:extLst>
          </p:cNvPr>
          <p:cNvSpPr>
            <a:spLocks noGrp="1"/>
          </p:cNvSpPr>
          <p:nvPr>
            <p:ph type="ctrTitle"/>
          </p:nvPr>
        </p:nvSpPr>
        <p:spPr>
          <a:xfrm>
            <a:off x="521208" y="1211766"/>
            <a:ext cx="7237052" cy="4727988"/>
          </a:xfrm>
        </p:spPr>
        <p:txBody>
          <a:bodyPr anchor="b">
            <a:normAutofit/>
          </a:bodyPr>
          <a:lstStyle/>
          <a:p>
            <a:r>
              <a:rPr lang="en-US" sz="7400"/>
              <a:t>Collaborating on Economic Research Data</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2592323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2CC8782A-C1C9-493A-AC62-235E04AB7171}"/>
              </a:ext>
            </a:extLst>
          </p:cNvPr>
          <p:cNvPicPr>
            <a:picLocks noGrp="1" noChangeAspect="1"/>
          </p:cNvPicPr>
          <p:nvPr>
            <p:ph sz="half" idx="1"/>
          </p:nvPr>
        </p:nvPicPr>
        <p:blipFill>
          <a:blip r:embed="rId3"/>
          <a:srcRect l="12602" r="4633" b="3"/>
          <a:stretch/>
        </p:blipFill>
        <p:spPr>
          <a:xfrm>
            <a:off x="517867" y="2577661"/>
            <a:ext cx="4672584" cy="3768343"/>
          </a:xfrm>
          <a:prstGeom prst="rect">
            <a:avLst/>
          </a:prstGeom>
        </p:spPr>
      </p:pic>
      <p:sp>
        <p:nvSpPr>
          <p:cNvPr id="2" name="Title 1">
            <a:extLst>
              <a:ext uri="{FF2B5EF4-FFF2-40B4-BE49-F238E27FC236}">
                <a16:creationId xmlns:a16="http://schemas.microsoft.com/office/drawing/2014/main" id="{6DB2868A-1101-8C4F-3DD3-38247935D4FA}"/>
              </a:ext>
            </a:extLst>
          </p:cNvPr>
          <p:cNvSpPr>
            <a:spLocks noGrp="1"/>
          </p:cNvSpPr>
          <p:nvPr>
            <p:ph type="title"/>
          </p:nvPr>
        </p:nvSpPr>
        <p:spPr>
          <a:xfrm>
            <a:off x="517867" y="976160"/>
            <a:ext cx="4809314" cy="1447163"/>
          </a:xfrm>
        </p:spPr>
        <p:txBody>
          <a:bodyPr vert="horz" lIns="91440" tIns="45720" rIns="91440" bIns="45720" rtlCol="0" anchor="t">
            <a:normAutofit/>
          </a:bodyPr>
          <a:lstStyle/>
          <a:p>
            <a:pPr>
              <a:lnSpc>
                <a:spcPct val="90000"/>
              </a:lnSpc>
            </a:pPr>
            <a:r>
              <a:rPr lang="en-US" sz="3700"/>
              <a:t>Version Control and Commit History</a:t>
            </a:r>
          </a:p>
        </p:txBody>
      </p:sp>
      <p:sp>
        <p:nvSpPr>
          <p:cNvPr id="4" name="Content Placeholder 3">
            <a:extLst>
              <a:ext uri="{FF2B5EF4-FFF2-40B4-BE49-F238E27FC236}">
                <a16:creationId xmlns:a16="http://schemas.microsoft.com/office/drawing/2014/main" id="{F700819E-ADF3-3158-9437-24EA10CC08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0" y="1033272"/>
            <a:ext cx="5832133" cy="5312732"/>
          </a:xfrm>
        </p:spPr>
        <p:txBody>
          <a:bodyPr>
            <a:normAutofit/>
          </a:bodyPr>
          <a:lstStyle/>
          <a:p>
            <a:pPr marL="0" indent="0">
              <a:spcBef>
                <a:spcPts val="2500"/>
              </a:spcBef>
              <a:buNone/>
            </a:pPr>
            <a:r>
              <a:rPr lang="en-US" sz="1400" b="1"/>
              <a:t>Tracking Changes</a:t>
            </a:r>
          </a:p>
          <a:p>
            <a:pPr marL="0" lvl="1" indent="0">
              <a:buNone/>
            </a:pPr>
            <a:r>
              <a:rPr lang="en-US" sz="1400"/>
              <a:t>Version control enables teams to track changes made to documents or code, ensuring transparency in the editing process.</a:t>
            </a:r>
          </a:p>
          <a:p>
            <a:pPr marL="0" indent="0">
              <a:spcBef>
                <a:spcPts val="2500"/>
              </a:spcBef>
              <a:buNone/>
            </a:pPr>
            <a:r>
              <a:rPr lang="en-US" sz="1400" b="1"/>
              <a:t>Commit History</a:t>
            </a:r>
          </a:p>
          <a:p>
            <a:pPr marL="0" lvl="1" indent="0">
              <a:buNone/>
            </a:pPr>
            <a:r>
              <a:rPr lang="en-US" sz="1400"/>
              <a:t>Maintaining a commit history helps teams understand the evolution of a project, showing what changes were made and why.</a:t>
            </a:r>
          </a:p>
          <a:p>
            <a:pPr marL="0" indent="0">
              <a:spcBef>
                <a:spcPts val="2500"/>
              </a:spcBef>
              <a:buNone/>
            </a:pPr>
            <a:r>
              <a:rPr lang="en-US" sz="1400" b="1"/>
              <a:t>Reverting Changes</a:t>
            </a:r>
          </a:p>
          <a:p>
            <a:pPr marL="0" lvl="1" indent="0">
              <a:buNone/>
            </a:pPr>
            <a:r>
              <a:rPr lang="en-US" sz="1400"/>
              <a:t>Version control systems allow users to revert to previous versions, which is essential for maintaining data integrity and correcting errors.</a:t>
            </a:r>
          </a:p>
          <a:p>
            <a:pPr marL="0" indent="0">
              <a:spcBef>
                <a:spcPts val="2500"/>
              </a:spcBef>
              <a:buNone/>
            </a:pPr>
            <a:r>
              <a:rPr lang="en-US" sz="1400" b="1"/>
              <a:t>Importance in Research</a:t>
            </a:r>
          </a:p>
          <a:p>
            <a:pPr marL="0" lvl="1" indent="0">
              <a:buNone/>
            </a:pPr>
            <a:r>
              <a:rPr lang="en-US" sz="1400"/>
              <a:t>In research, version control is crucial for preserving data integrity and ensuring that changes can be tracked reliably.</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9671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A network formed by white dots">
            <a:extLst>
              <a:ext uri="{FF2B5EF4-FFF2-40B4-BE49-F238E27FC236}">
                <a16:creationId xmlns:a16="http://schemas.microsoft.com/office/drawing/2014/main" id="{E55D1341-E3B8-4A67-8713-6F56D172470A}"/>
              </a:ext>
            </a:extLst>
          </p:cNvPr>
          <p:cNvPicPr>
            <a:picLocks noGrp="1" noChangeAspect="1"/>
          </p:cNvPicPr>
          <p:nvPr>
            <p:ph sz="half" idx="1"/>
          </p:nvPr>
        </p:nvPicPr>
        <p:blipFill>
          <a:blip r:embed="rId3"/>
          <a:srcRect l="24807" r="1" b="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C30E577E-EB4C-714E-6170-72659C633AC3}"/>
              </a:ext>
            </a:extLst>
          </p:cNvPr>
          <p:cNvSpPr>
            <a:spLocks noGrp="1"/>
          </p:cNvSpPr>
          <p:nvPr>
            <p:ph type="title"/>
          </p:nvPr>
        </p:nvSpPr>
        <p:spPr>
          <a:xfrm>
            <a:off x="517871" y="976160"/>
            <a:ext cx="4798200" cy="1463040"/>
          </a:xfrm>
        </p:spPr>
        <p:txBody>
          <a:bodyPr vert="horz" lIns="91440" tIns="45720" rIns="91440" bIns="45720" rtlCol="0" anchor="t">
            <a:normAutofit/>
          </a:bodyPr>
          <a:lstStyle/>
          <a:p>
            <a:r>
              <a:rPr lang="en-US" sz="4100"/>
              <a:t>Branching and Merging Strategies</a:t>
            </a:r>
          </a:p>
        </p:txBody>
      </p:sp>
      <p:sp>
        <p:nvSpPr>
          <p:cNvPr id="4" name="Content Placeholder 3">
            <a:extLst>
              <a:ext uri="{FF2B5EF4-FFF2-40B4-BE49-F238E27FC236}">
                <a16:creationId xmlns:a16="http://schemas.microsoft.com/office/drawing/2014/main" id="{B130799D-8754-C9BC-1066-C1AA572BA5F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a:t>Understanding Branching</a:t>
            </a:r>
          </a:p>
          <a:p>
            <a:pPr marL="0" lvl="1" indent="0">
              <a:buNone/>
            </a:pPr>
            <a:r>
              <a:rPr lang="en-US" sz="1400"/>
              <a:t>Branching enables researchers to work on separate features or fixes independently, preserving the integrity of the main codebase.</a:t>
            </a:r>
          </a:p>
          <a:p>
            <a:pPr marL="0" indent="0">
              <a:spcBef>
                <a:spcPts val="2500"/>
              </a:spcBef>
              <a:buNone/>
            </a:pPr>
            <a:r>
              <a:rPr lang="en-US" sz="1400" b="1"/>
              <a:t>Importance of Merging</a:t>
            </a:r>
          </a:p>
          <a:p>
            <a:pPr marL="0" lvl="1" indent="0">
              <a:buNone/>
            </a:pPr>
            <a:r>
              <a:rPr lang="en-US" sz="1400"/>
              <a:t>Merging consolidates changes from various branches into the main codebase, ensuring all updates are integrated effectively.</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630026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Thinking progress, searching for idea. Businessman in a black suite with gears (progress symbol) instead of head. From small to medium and big. Arrow pointing from one to another.">
            <a:extLst>
              <a:ext uri="{FF2B5EF4-FFF2-40B4-BE49-F238E27FC236}">
                <a16:creationId xmlns:a16="http://schemas.microsoft.com/office/drawing/2014/main" id="{96BFA2A1-5277-4DC8-95F8-891949985EFB}"/>
              </a:ext>
            </a:extLst>
          </p:cNvPr>
          <p:cNvPicPr>
            <a:picLocks noGrp="1" noChangeAspect="1"/>
          </p:cNvPicPr>
          <p:nvPr>
            <p:ph sz="half" idx="1"/>
          </p:nvPr>
        </p:nvPicPr>
        <p:blipFill>
          <a:blip r:embed="rId3"/>
          <a:srcRect l="29092" r="22636"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1D1F8CA3-0F91-A73F-5049-F2ACEE774801}"/>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Using Pull Requests for Collaboration</a:t>
            </a:r>
          </a:p>
        </p:txBody>
      </p:sp>
      <p:sp>
        <p:nvSpPr>
          <p:cNvPr id="4" name="Content Placeholder 3">
            <a:extLst>
              <a:ext uri="{FF2B5EF4-FFF2-40B4-BE49-F238E27FC236}">
                <a16:creationId xmlns:a16="http://schemas.microsoft.com/office/drawing/2014/main" id="{4281F96B-2A57-B988-8557-83A0F6E5EBC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Collaboration Tool</a:t>
            </a:r>
          </a:p>
          <a:p>
            <a:pPr marL="0" lvl="1" indent="0">
              <a:buNone/>
            </a:pPr>
            <a:r>
              <a:rPr lang="en-US" sz="1400"/>
              <a:t>Pull requests enable team members to collaborate effectively by proposing and discussing changes before implementation.</a:t>
            </a:r>
          </a:p>
          <a:p>
            <a:pPr marL="0" indent="0">
              <a:spcBef>
                <a:spcPts val="2500"/>
              </a:spcBef>
              <a:buNone/>
            </a:pPr>
            <a:r>
              <a:rPr lang="en-US" sz="1400" b="1"/>
              <a:t>Quality Control</a:t>
            </a:r>
          </a:p>
          <a:p>
            <a:pPr marL="0" lvl="1" indent="0">
              <a:buNone/>
            </a:pPr>
            <a:r>
              <a:rPr lang="en-US" sz="1400"/>
              <a:t>The pull request process enhances quality control by allowing for code review and discussion before merging changes.</a:t>
            </a:r>
          </a:p>
          <a:p>
            <a:pPr marL="0" indent="0">
              <a:spcBef>
                <a:spcPts val="2500"/>
              </a:spcBef>
              <a:buNone/>
            </a:pPr>
            <a:r>
              <a:rPr lang="en-US" sz="1400" b="1"/>
              <a:t>Enhanced Communication</a:t>
            </a:r>
          </a:p>
          <a:p>
            <a:pPr marL="0" lvl="1" indent="0">
              <a:buNone/>
            </a:pPr>
            <a:r>
              <a:rPr lang="en-US" sz="1400"/>
              <a:t>Pull requests foster better communication among team members, ensuring everyone is on the same page.</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29066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Video recording in live concert.">
            <a:extLst>
              <a:ext uri="{FF2B5EF4-FFF2-40B4-BE49-F238E27FC236}">
                <a16:creationId xmlns:a16="http://schemas.microsoft.com/office/drawing/2014/main" id="{B4F4962F-AEFB-4D40-AB6A-E1530FB1ECE4}"/>
              </a:ext>
            </a:extLst>
          </p:cNvPr>
          <p:cNvPicPr>
            <a:picLocks noGrp="1" noChangeAspect="1"/>
          </p:cNvPicPr>
          <p:nvPr>
            <p:ph sz="half" idx="1"/>
          </p:nvPr>
        </p:nvPicPr>
        <p:blipFill>
          <a:blip r:embed="rId3"/>
          <a:srcRect l="6010"/>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20ADB39E-E7AA-A42E-90DD-2B7701A27536}"/>
              </a:ext>
            </a:extLst>
          </p:cNvPr>
          <p:cNvSpPr>
            <a:spLocks noGrp="1"/>
          </p:cNvSpPr>
          <p:nvPr>
            <p:ph type="title"/>
          </p:nvPr>
        </p:nvSpPr>
        <p:spPr>
          <a:xfrm>
            <a:off x="517871" y="976160"/>
            <a:ext cx="4798200" cy="1463040"/>
          </a:xfrm>
        </p:spPr>
        <p:txBody>
          <a:bodyPr vert="horz" lIns="91440" tIns="45720" rIns="91440" bIns="45720" rtlCol="0" anchor="t">
            <a:normAutofit/>
          </a:bodyPr>
          <a:lstStyle/>
          <a:p>
            <a:pPr>
              <a:lnSpc>
                <a:spcPct val="90000"/>
              </a:lnSpc>
            </a:pPr>
            <a:r>
              <a:rPr lang="en-US" sz="3100" dirty="0"/>
              <a:t>Demonstration of GitHub Enterprise Use Case</a:t>
            </a:r>
          </a:p>
        </p:txBody>
      </p:sp>
      <p:sp>
        <p:nvSpPr>
          <p:cNvPr id="4" name="Content Placeholder 3">
            <a:extLst>
              <a:ext uri="{FF2B5EF4-FFF2-40B4-BE49-F238E27FC236}">
                <a16:creationId xmlns:a16="http://schemas.microsoft.com/office/drawing/2014/main" id="{419532E7-D100-13C2-29D2-598F6E8A2528}"/>
              </a:ext>
            </a:extLst>
          </p:cNvPr>
          <p:cNvSpPr>
            <a:spLocks noGrp="1"/>
          </p:cNvSpPr>
          <p:nvPr>
            <p:ph sz="half" idx="2"/>
          </p:nvPr>
        </p:nvSpPr>
        <p:spPr>
          <a:xfrm>
            <a:off x="517871" y="2578608"/>
            <a:ext cx="4672966" cy="3767328"/>
          </a:xfrm>
        </p:spPr>
        <p:txBody>
          <a:bodyPr vert="horz" lIns="91440" tIns="45720" rIns="91440" bIns="45720" rtlCol="0">
            <a:normAutofit/>
          </a:bodyPr>
          <a:lstStyle/>
          <a:p>
            <a:r>
              <a:rPr lang="en-US" sz="1800"/>
              <a:t>Overview of how GitHub Enterprise supports research data management.</a:t>
            </a:r>
          </a:p>
          <a:p>
            <a:r>
              <a:rPr lang="en-US" sz="1800"/>
              <a:t>Step-by-step demonstration of setting up repositories.</a:t>
            </a:r>
          </a:p>
          <a:p>
            <a:r>
              <a:rPr lang="en-US" sz="1800"/>
              <a:t>Collaboration features that enhance team efficiency.</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428055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757C8BCC-924D-03E4-FCFC-44B9047F0A49}"/>
              </a:ext>
            </a:extLst>
          </p:cNvPr>
          <p:cNvSpPr>
            <a:spLocks noGrp="1"/>
          </p:cNvSpPr>
          <p:nvPr>
            <p:ph type="ctrTitle"/>
          </p:nvPr>
        </p:nvSpPr>
        <p:spPr>
          <a:xfrm>
            <a:off x="521208" y="1211766"/>
            <a:ext cx="7237052" cy="4727988"/>
          </a:xfrm>
        </p:spPr>
        <p:txBody>
          <a:bodyPr anchor="b">
            <a:normAutofit/>
          </a:bodyPr>
          <a:lstStyle/>
          <a:p>
            <a:r>
              <a:rPr lang="en-US" sz="7400"/>
              <a:t>Distributing Economic Research Data</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1920248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Scientist with studying a graphic on a screen">
            <a:extLst>
              <a:ext uri="{FF2B5EF4-FFF2-40B4-BE49-F238E27FC236}">
                <a16:creationId xmlns:a16="http://schemas.microsoft.com/office/drawing/2014/main" id="{51F4D1FD-7CD3-4245-91E6-691E4FAF423C}"/>
              </a:ext>
            </a:extLst>
          </p:cNvPr>
          <p:cNvPicPr>
            <a:picLocks noGrp="1" noChangeAspect="1"/>
          </p:cNvPicPr>
          <p:nvPr>
            <p:ph sz="half" idx="1"/>
          </p:nvPr>
        </p:nvPicPr>
        <p:blipFill>
          <a:blip r:embed="rId3"/>
          <a:srcRect l="42630" r="313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7DDAF25D-3520-0CB0-B89F-DAA66C2C6CFB}"/>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Publishing Data to Public Repositories</a:t>
            </a:r>
          </a:p>
        </p:txBody>
      </p:sp>
      <p:sp>
        <p:nvSpPr>
          <p:cNvPr id="4" name="Content Placeholder 3">
            <a:extLst>
              <a:ext uri="{FF2B5EF4-FFF2-40B4-BE49-F238E27FC236}">
                <a16:creationId xmlns:a16="http://schemas.microsoft.com/office/drawing/2014/main" id="{357ECEAD-C7B8-FC59-5B29-940484CF5E7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Wider Dissemination</a:t>
            </a:r>
          </a:p>
          <a:p>
            <a:pPr marL="0" lvl="1" indent="0">
              <a:buNone/>
            </a:pPr>
            <a:r>
              <a:rPr lang="en-US" sz="1400"/>
              <a:t>Publishing data to public repositories allows researchers to share their findings with a broader audience, enhancing collaboration.</a:t>
            </a:r>
          </a:p>
          <a:p>
            <a:pPr marL="0" indent="0">
              <a:spcBef>
                <a:spcPts val="2500"/>
              </a:spcBef>
              <a:buNone/>
            </a:pPr>
            <a:r>
              <a:rPr lang="en-US" sz="1400" b="1"/>
              <a:t>Data Privacy Considerations</a:t>
            </a:r>
          </a:p>
          <a:p>
            <a:pPr marL="0" lvl="1" indent="0">
              <a:buNone/>
            </a:pPr>
            <a:r>
              <a:rPr lang="en-US" sz="1400"/>
              <a:t>It's crucial to address data privacy concerns before making any dataset publicly available, ensuring sensitive information is protected.</a:t>
            </a:r>
          </a:p>
          <a:p>
            <a:pPr marL="0" indent="0">
              <a:spcBef>
                <a:spcPts val="2500"/>
              </a:spcBef>
              <a:buNone/>
            </a:pPr>
            <a:r>
              <a:rPr lang="en-US" sz="1400" b="1"/>
              <a:t>Intellectual Property Issues</a:t>
            </a:r>
          </a:p>
          <a:p>
            <a:pPr marL="0" lvl="1" indent="0">
              <a:buNone/>
            </a:pPr>
            <a:r>
              <a:rPr lang="en-US" sz="1400"/>
              <a:t>Researchers must consider intellectual property rights when publishing data, to avoid potential legal complications.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72369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Social Media and Notebook">
            <a:extLst>
              <a:ext uri="{FF2B5EF4-FFF2-40B4-BE49-F238E27FC236}">
                <a16:creationId xmlns:a16="http://schemas.microsoft.com/office/drawing/2014/main" id="{B022538F-3073-47DD-BB8E-918D4E964EC3}"/>
              </a:ext>
            </a:extLst>
          </p:cNvPr>
          <p:cNvPicPr>
            <a:picLocks noGrp="1" noChangeAspect="1"/>
          </p:cNvPicPr>
          <p:nvPr>
            <p:ph sz="half" idx="1"/>
          </p:nvPr>
        </p:nvPicPr>
        <p:blipFill>
          <a:blip r:embed="rId3"/>
          <a:srcRect l="23881" r="21881"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B76E5D5F-18AF-6361-771C-0C8EC4E0E51C}"/>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Sharing Data Within the Organization</a:t>
            </a:r>
          </a:p>
        </p:txBody>
      </p:sp>
      <p:sp>
        <p:nvSpPr>
          <p:cNvPr id="4" name="Content Placeholder 3">
            <a:extLst>
              <a:ext uri="{FF2B5EF4-FFF2-40B4-BE49-F238E27FC236}">
                <a16:creationId xmlns:a16="http://schemas.microsoft.com/office/drawing/2014/main" id="{AE1090E8-FB86-AF79-7972-6B3BBDA9FF0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Fostering Collaboration</a:t>
            </a:r>
          </a:p>
          <a:p>
            <a:pPr marL="0" lvl="1" indent="0">
              <a:buNone/>
            </a:pPr>
            <a:r>
              <a:rPr lang="en-US" sz="1400"/>
              <a:t>Sharing data internally encourages teamwork and enhances collaborative efforts among team members.</a:t>
            </a:r>
          </a:p>
          <a:p>
            <a:pPr marL="0" indent="0">
              <a:spcBef>
                <a:spcPts val="2500"/>
              </a:spcBef>
              <a:buNone/>
            </a:pPr>
            <a:r>
              <a:rPr lang="en-US" sz="1400" b="1"/>
              <a:t>Internal Repositories</a:t>
            </a:r>
          </a:p>
          <a:p>
            <a:pPr marL="0" lvl="1" indent="0">
              <a:buNone/>
            </a:pPr>
            <a:r>
              <a:rPr lang="en-US" sz="1400"/>
              <a:t>Setting up internal repositories allows secure and organized access to essential data for various projects.</a:t>
            </a:r>
          </a:p>
          <a:p>
            <a:pPr marL="0" indent="0">
              <a:spcBef>
                <a:spcPts val="2500"/>
              </a:spcBef>
              <a:buNone/>
            </a:pPr>
            <a:r>
              <a:rPr lang="en-US" sz="1400" b="1"/>
              <a:t>Secure Data Access</a:t>
            </a:r>
          </a:p>
          <a:p>
            <a:pPr marL="0" lvl="1" indent="0">
              <a:buNone/>
            </a:pPr>
            <a:r>
              <a:rPr lang="en-US" sz="1400"/>
              <a:t>Ensuring secure access to data helps protect sensitive information while promoting effective project management.</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210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3D rendering of game pieces tied together with a rope">
            <a:extLst>
              <a:ext uri="{FF2B5EF4-FFF2-40B4-BE49-F238E27FC236}">
                <a16:creationId xmlns:a16="http://schemas.microsoft.com/office/drawing/2014/main" id="{A89441E4-0163-4F23-9181-E2618694DE5A}"/>
              </a:ext>
            </a:extLst>
          </p:cNvPr>
          <p:cNvPicPr>
            <a:picLocks noGrp="1" noChangeAspect="1"/>
          </p:cNvPicPr>
          <p:nvPr>
            <p:ph sz="half" idx="1"/>
          </p:nvPr>
        </p:nvPicPr>
        <p:blipFill>
          <a:blip r:embed="rId3"/>
          <a:srcRect l="9562" r="36200"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47681B8A-D00D-0875-769B-43B7536A255B}"/>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700"/>
              <a:t>External Collaboration and Sharing with Stakeholders</a:t>
            </a:r>
          </a:p>
        </p:txBody>
      </p:sp>
      <p:sp>
        <p:nvSpPr>
          <p:cNvPr id="4" name="Content Placeholder 3">
            <a:extLst>
              <a:ext uri="{FF2B5EF4-FFF2-40B4-BE49-F238E27FC236}">
                <a16:creationId xmlns:a16="http://schemas.microsoft.com/office/drawing/2014/main" id="{0F1D2BA0-5C94-A456-6F98-2C406C35013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Importance of External Engagement</a:t>
            </a:r>
          </a:p>
          <a:p>
            <a:pPr marL="0" lvl="1" indent="0">
              <a:buNone/>
            </a:pPr>
            <a:r>
              <a:rPr lang="en-US" sz="1400"/>
              <a:t>Engaging with external partners enhances the quality and impact of research projects through diverse perspectives and expertise.</a:t>
            </a:r>
          </a:p>
          <a:p>
            <a:pPr marL="0" indent="0">
              <a:spcBef>
                <a:spcPts val="2500"/>
              </a:spcBef>
              <a:buNone/>
            </a:pPr>
            <a:r>
              <a:rPr lang="en-US" sz="1400" b="1"/>
              <a:t>Secure Data Sharing</a:t>
            </a:r>
          </a:p>
          <a:p>
            <a:pPr marL="0" lvl="1" indent="0">
              <a:buNone/>
            </a:pPr>
            <a:r>
              <a:rPr lang="en-US" sz="1400"/>
              <a:t>Sharing data securely is essential to protect sensitive information while collaborating with stakeholders.</a:t>
            </a:r>
          </a:p>
          <a:p>
            <a:pPr marL="0" indent="0">
              <a:spcBef>
                <a:spcPts val="2500"/>
              </a:spcBef>
              <a:buNone/>
            </a:pPr>
            <a:r>
              <a:rPr lang="en-US" sz="1400" b="1"/>
              <a:t>Regulatory Compliance</a:t>
            </a:r>
          </a:p>
          <a:p>
            <a:pPr marL="0" lvl="1" indent="0">
              <a:buNone/>
            </a:pPr>
            <a:r>
              <a:rPr lang="en-US" sz="1400"/>
              <a:t>Ensuring compliance with regulations is critical when collaborating and sharing data with external stakeholders.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150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94D193E8-E65E-913C-3F76-508E45C88EAC}"/>
              </a:ext>
            </a:extLst>
          </p:cNvPr>
          <p:cNvSpPr>
            <a:spLocks noGrp="1"/>
          </p:cNvSpPr>
          <p:nvPr>
            <p:ph type="ctrTitle"/>
          </p:nvPr>
        </p:nvSpPr>
        <p:spPr>
          <a:xfrm>
            <a:off x="521208" y="1211766"/>
            <a:ext cx="7237052" cy="4727988"/>
          </a:xfrm>
        </p:spPr>
        <p:txBody>
          <a:bodyPr anchor="b">
            <a:normAutofit/>
          </a:bodyPr>
          <a:lstStyle/>
          <a:p>
            <a:r>
              <a:rPr lang="en-US" sz="7400"/>
              <a:t>Use Cases and Scenarios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3866798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People working">
            <a:extLst>
              <a:ext uri="{FF2B5EF4-FFF2-40B4-BE49-F238E27FC236}">
                <a16:creationId xmlns:a16="http://schemas.microsoft.com/office/drawing/2014/main" id="{22EBE2AE-2C4F-4A0B-AEDD-B9A82568689C}"/>
              </a:ext>
            </a:extLst>
          </p:cNvPr>
          <p:cNvPicPr>
            <a:picLocks noGrp="1" noChangeAspect="1"/>
          </p:cNvPicPr>
          <p:nvPr>
            <p:ph sz="half" idx="1"/>
          </p:nvPr>
        </p:nvPicPr>
        <p:blipFill>
          <a:blip r:embed="rId3"/>
          <a:srcRect l="18876" r="32851"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0E0BF681-7EBD-6B54-E18A-2A894CB98647}"/>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Internal Collaboration on Research Projects</a:t>
            </a:r>
          </a:p>
        </p:txBody>
      </p:sp>
      <p:sp>
        <p:nvSpPr>
          <p:cNvPr id="4" name="Content Placeholder 3">
            <a:extLst>
              <a:ext uri="{FF2B5EF4-FFF2-40B4-BE49-F238E27FC236}">
                <a16:creationId xmlns:a16="http://schemas.microsoft.com/office/drawing/2014/main" id="{FD62BF82-DD81-F7B3-23A5-A92845F0344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Efficient Project Management</a:t>
            </a:r>
          </a:p>
          <a:p>
            <a:pPr marL="0" lvl="1" indent="0">
              <a:buNone/>
            </a:pPr>
            <a:r>
              <a:rPr lang="en-US" sz="1400"/>
              <a:t>GitHub Enterprise provides tools that enhance the management of research projects, ensuring that teams work efficiently and effectively.</a:t>
            </a:r>
          </a:p>
          <a:p>
            <a:pPr marL="0" indent="0">
              <a:spcBef>
                <a:spcPts val="2500"/>
              </a:spcBef>
              <a:buNone/>
            </a:pPr>
            <a:r>
              <a:rPr lang="en-US" sz="1400" b="1"/>
              <a:t>Insight Sharing</a:t>
            </a:r>
          </a:p>
          <a:p>
            <a:pPr marL="0" lvl="1" indent="0">
              <a:buNone/>
            </a:pPr>
            <a:r>
              <a:rPr lang="en-US" sz="1400"/>
              <a:t>The platform facilitates the sharing of insights among team members, fostering a collaborative research environment.</a:t>
            </a:r>
          </a:p>
          <a:p>
            <a:pPr marL="0" indent="0">
              <a:spcBef>
                <a:spcPts val="2500"/>
              </a:spcBef>
              <a:buNone/>
            </a:pPr>
            <a:r>
              <a:rPr lang="en-US" sz="1400" b="1"/>
              <a:t>Contribution Tracking</a:t>
            </a:r>
          </a:p>
          <a:p>
            <a:pPr marL="0" lvl="1" indent="0">
              <a:buNone/>
            </a:pPr>
            <a:r>
              <a:rPr lang="en-US" sz="1400"/>
              <a:t>With GitHub Enterprise, teams can maintain a clear record of contributions, ensuring accountability and transparency in research.</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47891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People Search">
            <a:extLst>
              <a:ext uri="{FF2B5EF4-FFF2-40B4-BE49-F238E27FC236}">
                <a16:creationId xmlns:a16="http://schemas.microsoft.com/office/drawing/2014/main" id="{4EDE3348-303B-4988-919C-BD3AE640DB8D}"/>
              </a:ext>
            </a:extLst>
          </p:cNvPr>
          <p:cNvPicPr>
            <a:picLocks noGrp="1" noChangeAspect="1"/>
          </p:cNvPicPr>
          <p:nvPr>
            <p:ph sz="half" idx="1"/>
          </p:nvPr>
        </p:nvPicPr>
        <p:blipFill>
          <a:blip r:embed="rId3"/>
          <a:srcRect l="38066" r="13661"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5B886C64-5642-89F1-5520-9A1DA3D0BE44}"/>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Public Dissemination of Research Findings</a:t>
            </a:r>
          </a:p>
        </p:txBody>
      </p:sp>
      <p:sp>
        <p:nvSpPr>
          <p:cNvPr id="4" name="Content Placeholder 3">
            <a:extLst>
              <a:ext uri="{FF2B5EF4-FFF2-40B4-BE49-F238E27FC236}">
                <a16:creationId xmlns:a16="http://schemas.microsoft.com/office/drawing/2014/main" id="{4848AE08-0DDC-D156-AF71-9B48DB550CA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Organized Repositories</a:t>
            </a:r>
          </a:p>
          <a:p>
            <a:pPr marL="0" lvl="1" indent="0">
              <a:buNone/>
            </a:pPr>
            <a:r>
              <a:rPr lang="en-US" sz="1400"/>
              <a:t>Well-organized repositories serve as valuable platforms for disseminating research findings, enhancing their visibility and accessibility.</a:t>
            </a:r>
          </a:p>
          <a:p>
            <a:pPr marL="0" indent="0">
              <a:spcBef>
                <a:spcPts val="2500"/>
              </a:spcBef>
              <a:buNone/>
            </a:pPr>
            <a:r>
              <a:rPr lang="en-US" sz="1400" b="1"/>
              <a:t>Increasing Visibility</a:t>
            </a:r>
          </a:p>
          <a:p>
            <a:pPr marL="0" lvl="1" indent="0">
              <a:buNone/>
            </a:pPr>
            <a:r>
              <a:rPr lang="en-US" sz="1400"/>
              <a:t>Dissemination of research findings increases their visibility, leading to greater public awareness and engagement with science.</a:t>
            </a:r>
          </a:p>
          <a:p>
            <a:pPr marL="0" indent="0">
              <a:spcBef>
                <a:spcPts val="2500"/>
              </a:spcBef>
              <a:buNone/>
            </a:pPr>
            <a:r>
              <a:rPr lang="en-US" sz="1400" b="1"/>
              <a:t>Encouraging Transparency</a:t>
            </a:r>
          </a:p>
          <a:p>
            <a:pPr marL="0" lvl="1" indent="0">
              <a:buNone/>
            </a:pPr>
            <a:r>
              <a:rPr lang="en-US" sz="1400"/>
              <a:t>Transparent sharing of research findings fosters trust and accountability within the research community and among the public.</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6621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Social media and people 4K">
            <a:extLst>
              <a:ext uri="{FF2B5EF4-FFF2-40B4-BE49-F238E27FC236}">
                <a16:creationId xmlns:a16="http://schemas.microsoft.com/office/drawing/2014/main" id="{B3A545FB-0949-4F0D-805A-31074DA617DB}"/>
              </a:ext>
            </a:extLst>
          </p:cNvPr>
          <p:cNvPicPr>
            <a:picLocks noGrp="1" noChangeAspect="1"/>
          </p:cNvPicPr>
          <p:nvPr>
            <p:ph sz="half" idx="1"/>
          </p:nvPr>
        </p:nvPicPr>
        <p:blipFill>
          <a:blip r:embed="rId3"/>
          <a:srcRect l="28658" r="30663"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1D3F7C8C-66A5-9C0D-D22F-65D04F548E8C}"/>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100"/>
              <a:t>Case Study: Collaborative Research with External Partners</a:t>
            </a:r>
          </a:p>
        </p:txBody>
      </p:sp>
      <p:sp>
        <p:nvSpPr>
          <p:cNvPr id="4" name="Content Placeholder 3">
            <a:extLst>
              <a:ext uri="{FF2B5EF4-FFF2-40B4-BE49-F238E27FC236}">
                <a16:creationId xmlns:a16="http://schemas.microsoft.com/office/drawing/2014/main" id="{E2B0A972-8D7A-64F2-36EA-8E737F83444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Successful Collaboration</a:t>
            </a:r>
          </a:p>
          <a:p>
            <a:pPr marL="0" lvl="1" indent="0">
              <a:buNone/>
            </a:pPr>
            <a:r>
              <a:rPr lang="en-US" sz="1400"/>
              <a:t>This case study highlights how collaborative research can lead to successful outcomes when using GitHub Enterprise.</a:t>
            </a:r>
          </a:p>
          <a:p>
            <a:pPr marL="0" indent="0">
              <a:spcBef>
                <a:spcPts val="2500"/>
              </a:spcBef>
              <a:buNone/>
            </a:pPr>
            <a:r>
              <a:rPr lang="en-US" sz="1400" b="1"/>
              <a:t>External Partner Contributions</a:t>
            </a:r>
          </a:p>
          <a:p>
            <a:pPr marL="0" lvl="1" indent="0">
              <a:buNone/>
            </a:pPr>
            <a:r>
              <a:rPr lang="en-US" sz="1400"/>
              <a:t>External partners played a crucial role in the project, enhancing the overall quality and innovation of the research.</a:t>
            </a:r>
          </a:p>
          <a:p>
            <a:pPr marL="0" indent="0">
              <a:spcBef>
                <a:spcPts val="2500"/>
              </a:spcBef>
              <a:buNone/>
            </a:pPr>
            <a:r>
              <a:rPr lang="en-US" sz="1400" b="1"/>
              <a:t>Benefits of GitHub Enterprise</a:t>
            </a:r>
          </a:p>
          <a:p>
            <a:pPr marL="0" lvl="1" indent="0">
              <a:buNone/>
            </a:pPr>
            <a:r>
              <a:rPr lang="en-US" sz="1400"/>
              <a:t>Using GitHub Enterprise fosters collaboration by providing a platform for efficient communication and project management among partners.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7165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5821F40-E1E7-C4A8-B33D-6DF53EE68FDD}"/>
              </a:ext>
            </a:extLst>
          </p:cNvPr>
          <p:cNvSpPr>
            <a:spLocks noGrp="1"/>
          </p:cNvSpPr>
          <p:nvPr>
            <p:ph type="ctrTitle"/>
          </p:nvPr>
        </p:nvSpPr>
        <p:spPr>
          <a:xfrm>
            <a:off x="521208" y="1211766"/>
            <a:ext cx="7237052" cy="4727988"/>
          </a:xfrm>
        </p:spPr>
        <p:txBody>
          <a:bodyPr anchor="b">
            <a:normAutofit/>
          </a:bodyPr>
          <a:lstStyle/>
          <a:p>
            <a:r>
              <a:rPr lang="en-US" sz="6800"/>
              <a:t>Demonstrations of Various GitHub Repository Roles and Types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731112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Internet Cyber Security digital concept">
            <a:extLst>
              <a:ext uri="{FF2B5EF4-FFF2-40B4-BE49-F238E27FC236}">
                <a16:creationId xmlns:a16="http://schemas.microsoft.com/office/drawing/2014/main" id="{C0C0DBFE-6448-4347-8FC7-A61535EED84C}"/>
              </a:ext>
            </a:extLst>
          </p:cNvPr>
          <p:cNvPicPr>
            <a:picLocks noGrp="1" noChangeAspect="1"/>
          </p:cNvPicPr>
          <p:nvPr>
            <p:ph sz="half" idx="1"/>
          </p:nvPr>
        </p:nvPicPr>
        <p:blipFill>
          <a:blip r:embed="rId3"/>
          <a:srcRect l="49191" r="10129"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31D34EFE-89DA-010A-A44D-D5AC39A01222}"/>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Demonstration: Setting up a Public Repository</a:t>
            </a:r>
          </a:p>
        </p:txBody>
      </p:sp>
      <p:sp>
        <p:nvSpPr>
          <p:cNvPr id="4" name="Content Placeholder 3">
            <a:extLst>
              <a:ext uri="{FF2B5EF4-FFF2-40B4-BE49-F238E27FC236}">
                <a16:creationId xmlns:a16="http://schemas.microsoft.com/office/drawing/2014/main" id="{80CF8D23-1039-4B5D-4BAC-73F39641C15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Configuring Repository Settings</a:t>
            </a:r>
          </a:p>
          <a:p>
            <a:pPr marL="0" lvl="1" indent="0">
              <a:buNone/>
            </a:pPr>
            <a:r>
              <a:rPr lang="en-US" sz="1400"/>
              <a:t>Learn how to configure various settings for your public repository to ensure proper functionality and accessibility.</a:t>
            </a:r>
          </a:p>
          <a:p>
            <a:pPr marL="0" indent="0">
              <a:spcBef>
                <a:spcPts val="2500"/>
              </a:spcBef>
              <a:buNone/>
            </a:pPr>
            <a:r>
              <a:rPr lang="en-US" sz="1400" b="1"/>
              <a:t>Adding Files to Repository</a:t>
            </a:r>
          </a:p>
          <a:p>
            <a:pPr marL="0" lvl="1" indent="0">
              <a:buNone/>
            </a:pPr>
            <a:r>
              <a:rPr lang="en-US" sz="1400"/>
              <a:t>Understand the process of adding files to your public repository and organizing them effectively for better management.</a:t>
            </a:r>
          </a:p>
          <a:p>
            <a:pPr marL="0" indent="0">
              <a:spcBef>
                <a:spcPts val="2500"/>
              </a:spcBef>
              <a:buNone/>
            </a:pPr>
            <a:r>
              <a:rPr lang="en-US" sz="1400" b="1"/>
              <a:t>Managing Access</a:t>
            </a:r>
          </a:p>
          <a:p>
            <a:pPr marL="0" lvl="1" indent="0">
              <a:buNone/>
            </a:pPr>
            <a:r>
              <a:rPr lang="en-US" sz="1400"/>
              <a:t>Learn how to manage access permissions for your repository, allowing contributors to collaborate effectively.</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34133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946EBD-B3F7-80C1-673D-3E8DBD8D6E56}"/>
              </a:ext>
            </a:extLst>
          </p:cNvPr>
          <p:cNvSpPr>
            <a:spLocks noGrp="1"/>
          </p:cNvSpPr>
          <p:nvPr>
            <p:ph type="title"/>
          </p:nvPr>
        </p:nvSpPr>
        <p:spPr>
          <a:xfrm>
            <a:off x="517867" y="976160"/>
            <a:ext cx="6300216" cy="1322903"/>
          </a:xfrm>
        </p:spPr>
        <p:txBody>
          <a:bodyPr vert="horz" lIns="91440" tIns="45720" rIns="91440" bIns="45720" rtlCol="0" anchor="t">
            <a:normAutofit/>
          </a:bodyPr>
          <a:lstStyle/>
          <a:p>
            <a:r>
              <a:rPr lang="en-US" sz="4400"/>
              <a:t>Agenda Overview</a:t>
            </a:r>
          </a:p>
        </p:txBody>
      </p:sp>
      <p:sp>
        <p:nvSpPr>
          <p:cNvPr id="4" name="Content Placeholder 3">
            <a:extLst>
              <a:ext uri="{FF2B5EF4-FFF2-40B4-BE49-F238E27FC236}">
                <a16:creationId xmlns:a16="http://schemas.microsoft.com/office/drawing/2014/main" id="{D6C8E094-7B9E-2C89-A587-24283EAA37C6}"/>
              </a:ext>
            </a:extLst>
          </p:cNvPr>
          <p:cNvSpPr>
            <a:spLocks noGrp="1"/>
          </p:cNvSpPr>
          <p:nvPr>
            <p:ph sz="half" idx="2"/>
          </p:nvPr>
        </p:nvSpPr>
        <p:spPr>
          <a:xfrm>
            <a:off x="7507224" y="1088204"/>
            <a:ext cx="4160520" cy="5257800"/>
          </a:xfrm>
        </p:spPr>
        <p:txBody>
          <a:bodyPr vert="horz" lIns="91440" tIns="45720" rIns="91440" bIns="45720" rtlCol="0">
            <a:normAutofit/>
          </a:bodyPr>
          <a:lstStyle/>
          <a:p>
            <a:r>
              <a:rPr lang="en-US" sz="1800"/>
              <a:t>Introduction to GitHub Enterprise</a:t>
            </a:r>
          </a:p>
          <a:p>
            <a:r>
              <a:rPr lang="en-US" sz="1800"/>
              <a:t>Repository Roles and Types</a:t>
            </a:r>
          </a:p>
          <a:p>
            <a:r>
              <a:rPr lang="en-US" sz="1800"/>
              <a:t>Creating and Managing Repositories</a:t>
            </a:r>
          </a:p>
          <a:p>
            <a:r>
              <a:rPr lang="en-US" sz="1800"/>
              <a:t>Collaborating on Economic Research Data</a:t>
            </a:r>
          </a:p>
          <a:p>
            <a:r>
              <a:rPr lang="en-US" sz="1800"/>
              <a:t>Distributing Economic Research Data</a:t>
            </a:r>
          </a:p>
          <a:p>
            <a:r>
              <a:rPr lang="en-US" sz="1800"/>
              <a:t>Use Cases and Scenarios</a:t>
            </a:r>
          </a:p>
          <a:p>
            <a:r>
              <a:rPr lang="en-US" sz="1800"/>
              <a:t>Demonstrations of Various GitHub Repository Roles and Types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Young Asian woman software developers mentor leader manager talking to executive team analyzing source code in office at night. Programmer development concept.">
            <a:extLst>
              <a:ext uri="{FF2B5EF4-FFF2-40B4-BE49-F238E27FC236}">
                <a16:creationId xmlns:a16="http://schemas.microsoft.com/office/drawing/2014/main" id="{C0EA96B6-ED0B-4B8E-9521-52D926E0653C}"/>
              </a:ext>
            </a:extLst>
          </p:cNvPr>
          <p:cNvPicPr>
            <a:picLocks noGrp="1" noChangeAspect="1"/>
          </p:cNvPicPr>
          <p:nvPr>
            <p:ph sz="half" idx="1"/>
          </p:nvPr>
        </p:nvPicPr>
        <p:blipFill>
          <a:blip r:embed="rId3"/>
          <a:stretch>
            <a:fillRect/>
          </a:stretch>
        </p:blipFill>
        <p:spPr>
          <a:xfrm>
            <a:off x="517867" y="2812419"/>
            <a:ext cx="6281928" cy="3533584"/>
          </a:xfrm>
          <a:prstGeom prst="rect">
            <a:avLst/>
          </a:prstGeom>
        </p:spPr>
      </p:pic>
    </p:spTree>
    <p:extLst>
      <p:ext uri="{BB962C8B-B14F-4D97-AF65-F5344CB8AC3E}">
        <p14:creationId xmlns:p14="http://schemas.microsoft.com/office/powerpoint/2010/main" val="3827686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Internet Cyber Security digital concept">
            <a:extLst>
              <a:ext uri="{FF2B5EF4-FFF2-40B4-BE49-F238E27FC236}">
                <a16:creationId xmlns:a16="http://schemas.microsoft.com/office/drawing/2014/main" id="{0656A799-95C0-4149-BDC1-278C9D775602}"/>
              </a:ext>
            </a:extLst>
          </p:cNvPr>
          <p:cNvPicPr>
            <a:picLocks noGrp="1" noChangeAspect="1"/>
          </p:cNvPicPr>
          <p:nvPr>
            <p:ph sz="half" idx="1"/>
          </p:nvPr>
        </p:nvPicPr>
        <p:blipFill>
          <a:blip r:embed="rId3"/>
          <a:srcRect l="9478" r="4984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79438F20-6603-2899-9378-A5D42F69B831}"/>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700"/>
              <a:t>Demonstration: Managing a Private Repository</a:t>
            </a:r>
          </a:p>
        </p:txBody>
      </p:sp>
      <p:sp>
        <p:nvSpPr>
          <p:cNvPr id="4" name="Content Placeholder 3">
            <a:extLst>
              <a:ext uri="{FF2B5EF4-FFF2-40B4-BE49-F238E27FC236}">
                <a16:creationId xmlns:a16="http://schemas.microsoft.com/office/drawing/2014/main" id="{CA2915F7-DCC3-8C6E-2F70-DF912203FB8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User Roles in Repositories</a:t>
            </a:r>
          </a:p>
          <a:p>
            <a:pPr marL="0" lvl="1" indent="0">
              <a:buNone/>
            </a:pPr>
            <a:r>
              <a:rPr lang="en-US" sz="1400"/>
              <a:t>Understanding user roles is crucial for managing access in a private repository. Different roles dictate levels of access and responsibility.</a:t>
            </a:r>
          </a:p>
          <a:p>
            <a:pPr marL="0" indent="0">
              <a:spcBef>
                <a:spcPts val="2500"/>
              </a:spcBef>
              <a:buNone/>
            </a:pPr>
            <a:r>
              <a:rPr lang="en-US" sz="1400" b="1"/>
              <a:t>Setting Permissions</a:t>
            </a:r>
          </a:p>
          <a:p>
            <a:pPr marL="0" lvl="1" indent="0">
              <a:buNone/>
            </a:pPr>
            <a:r>
              <a:rPr lang="en-US" sz="1400"/>
              <a:t>Properly setting permissions ensures that only authorized users can access sensitive data, protecting the repository from unauthorized access.</a:t>
            </a:r>
          </a:p>
          <a:p>
            <a:pPr marL="0" indent="0">
              <a:spcBef>
                <a:spcPts val="2500"/>
              </a:spcBef>
              <a:buNone/>
            </a:pPr>
            <a:r>
              <a:rPr lang="en-US" sz="1400" b="1"/>
              <a:t>Security Settings Overview</a:t>
            </a:r>
          </a:p>
          <a:p>
            <a:pPr marL="0" lvl="1" indent="0">
              <a:buNone/>
            </a:pPr>
            <a:r>
              <a:rPr lang="en-US" sz="1400"/>
              <a:t>Implementing security settings is essential to safeguard data within a private repository, mitigating risks of data breaches.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87718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Top view of cubes connected with black lines">
            <a:extLst>
              <a:ext uri="{FF2B5EF4-FFF2-40B4-BE49-F238E27FC236}">
                <a16:creationId xmlns:a16="http://schemas.microsoft.com/office/drawing/2014/main" id="{7070F547-9648-41A6-AB89-143D1787232D}"/>
              </a:ext>
            </a:extLst>
          </p:cNvPr>
          <p:cNvPicPr>
            <a:picLocks noGrp="1" noChangeAspect="1"/>
          </p:cNvPicPr>
          <p:nvPr>
            <p:ph sz="half" idx="1"/>
          </p:nvPr>
        </p:nvPicPr>
        <p:blipFill>
          <a:blip r:embed="rId3"/>
          <a:srcRect l="7003" r="-1" b="-1"/>
          <a:stretch/>
        </p:blipFill>
        <p:spPr>
          <a:xfrm>
            <a:off x="517867" y="2577661"/>
            <a:ext cx="4672584" cy="3768343"/>
          </a:xfrm>
          <a:prstGeom prst="rect">
            <a:avLst/>
          </a:prstGeom>
        </p:spPr>
      </p:pic>
      <p:sp>
        <p:nvSpPr>
          <p:cNvPr id="2" name="Title 1">
            <a:extLst>
              <a:ext uri="{FF2B5EF4-FFF2-40B4-BE49-F238E27FC236}">
                <a16:creationId xmlns:a16="http://schemas.microsoft.com/office/drawing/2014/main" id="{1CED583F-C205-0E59-9F6F-08DAC9335F0E}"/>
              </a:ext>
            </a:extLst>
          </p:cNvPr>
          <p:cNvSpPr>
            <a:spLocks noGrp="1"/>
          </p:cNvSpPr>
          <p:nvPr>
            <p:ph type="title"/>
          </p:nvPr>
        </p:nvSpPr>
        <p:spPr>
          <a:xfrm>
            <a:off x="517867" y="976160"/>
            <a:ext cx="4809314" cy="1447163"/>
          </a:xfrm>
        </p:spPr>
        <p:txBody>
          <a:bodyPr vert="horz" lIns="91440" tIns="45720" rIns="91440" bIns="45720" rtlCol="0" anchor="t">
            <a:normAutofit/>
          </a:bodyPr>
          <a:lstStyle/>
          <a:p>
            <a:pPr>
              <a:lnSpc>
                <a:spcPct val="90000"/>
              </a:lnSpc>
            </a:pPr>
            <a:r>
              <a:rPr lang="en-US" sz="3100"/>
              <a:t>Demonstration: Collaborating in an Internal Repository</a:t>
            </a:r>
          </a:p>
        </p:txBody>
      </p:sp>
      <p:sp>
        <p:nvSpPr>
          <p:cNvPr id="4" name="Content Placeholder 3">
            <a:extLst>
              <a:ext uri="{FF2B5EF4-FFF2-40B4-BE49-F238E27FC236}">
                <a16:creationId xmlns:a16="http://schemas.microsoft.com/office/drawing/2014/main" id="{FF32A2B8-8456-41B0-D47E-3EF52470A9C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0" y="1033272"/>
            <a:ext cx="5832133" cy="5312732"/>
          </a:xfrm>
        </p:spPr>
        <p:txBody>
          <a:bodyPr>
            <a:normAutofit/>
          </a:bodyPr>
          <a:lstStyle/>
          <a:p>
            <a:pPr marL="0" indent="0">
              <a:spcBef>
                <a:spcPts val="2500"/>
              </a:spcBef>
              <a:buNone/>
            </a:pPr>
            <a:r>
              <a:rPr lang="en-US" sz="1400" b="1"/>
              <a:t>Effective Collaboration</a:t>
            </a:r>
          </a:p>
          <a:p>
            <a:pPr marL="0" lvl="1" indent="0">
              <a:buNone/>
            </a:pPr>
            <a:r>
              <a:rPr lang="en-US" sz="1400"/>
              <a:t>Learn the best practices for collaborating on code within an internal repository to improve project outcomes.</a:t>
            </a:r>
          </a:p>
          <a:p>
            <a:pPr marL="0" indent="0">
              <a:spcBef>
                <a:spcPts val="2500"/>
              </a:spcBef>
              <a:buNone/>
            </a:pPr>
            <a:r>
              <a:rPr lang="en-US" sz="1400" b="1"/>
              <a:t>Branching Strategies</a:t>
            </a:r>
          </a:p>
          <a:p>
            <a:pPr marL="0" lvl="1" indent="0">
              <a:buNone/>
            </a:pPr>
            <a:r>
              <a:rPr lang="en-US" sz="1400"/>
              <a:t>Understand how to use branching strategies to work on features independently without affecting the main codebase.</a:t>
            </a:r>
          </a:p>
          <a:p>
            <a:pPr marL="0" indent="0">
              <a:spcBef>
                <a:spcPts val="2500"/>
              </a:spcBef>
              <a:buNone/>
            </a:pPr>
            <a:r>
              <a:rPr lang="en-US" sz="1400" b="1"/>
              <a:t>Merging Changes</a:t>
            </a:r>
          </a:p>
          <a:p>
            <a:pPr marL="0" lvl="1" indent="0">
              <a:buNone/>
            </a:pPr>
            <a:r>
              <a:rPr lang="en-US" sz="1400"/>
              <a:t>Explore how to merge changes effectively to integrate new features and updates into the main repository.</a:t>
            </a:r>
          </a:p>
          <a:p>
            <a:pPr marL="0" indent="0">
              <a:spcBef>
                <a:spcPts val="2500"/>
              </a:spcBef>
              <a:buNone/>
            </a:pPr>
            <a:r>
              <a:rPr lang="en-US" sz="1400" b="1"/>
              <a:t>Pull Requests</a:t>
            </a:r>
          </a:p>
          <a:p>
            <a:pPr marL="0" lvl="1" indent="0">
              <a:buNone/>
            </a:pPr>
            <a:r>
              <a:rPr lang="en-US" sz="1400"/>
              <a:t>Learn about the importance of pull requests for code review and ensuring quality before merging changes.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339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9FA9C2F-C754-A795-657C-AEFD281A2124}"/>
              </a:ext>
            </a:extLst>
          </p:cNvPr>
          <p:cNvSpPr>
            <a:spLocks noGrp="1"/>
          </p:cNvSpPr>
          <p:nvPr>
            <p:ph type="title"/>
          </p:nvPr>
        </p:nvSpPr>
        <p:spPr>
          <a:xfrm>
            <a:off x="517869" y="1327295"/>
            <a:ext cx="11153214" cy="1408176"/>
          </a:xfrm>
        </p:spPr>
        <p:txBody>
          <a:bodyPr anchor="b">
            <a:normAutofit/>
          </a:bodyPr>
          <a:lstStyle/>
          <a:p>
            <a:r>
              <a:rPr lang="en-US" sz="6800"/>
              <a:t>Conclusion</a:t>
            </a:r>
          </a:p>
        </p:txBody>
      </p:sp>
      <p:graphicFrame>
        <p:nvGraphicFramePr>
          <p:cNvPr id="11" name="Content Placeholder 2">
            <a:extLst>
              <a:ext uri="{FF2B5EF4-FFF2-40B4-BE49-F238E27FC236}">
                <a16:creationId xmlns:a16="http://schemas.microsoft.com/office/drawing/2014/main" id="{3BE4F05C-E18F-4C45-B414-DEE400AE5735}"/>
              </a:ext>
            </a:extLst>
          </p:cNvPr>
          <p:cNvGraphicFramePr>
            <a:graphicFrameLocks noGrp="1"/>
          </p:cNvGraphicFramePr>
          <p:nvPr>
            <p:ph idx="1"/>
            <p:extLst>
              <p:ext uri="{D42A27DB-BD31-4B8C-83A1-F6EECF244321}">
                <p14:modId xmlns:p14="http://schemas.microsoft.com/office/powerpoint/2010/main" val="386692128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17869" y="3789578"/>
          <a:ext cx="11153214"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5080482"/>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BAD7AD7-1492-AA61-2E0C-BD418A89F1F6}"/>
              </a:ext>
            </a:extLst>
          </p:cNvPr>
          <p:cNvSpPr>
            <a:spLocks noGrp="1"/>
          </p:cNvSpPr>
          <p:nvPr>
            <p:ph type="ctrTitle"/>
          </p:nvPr>
        </p:nvSpPr>
        <p:spPr>
          <a:xfrm>
            <a:off x="521208" y="1211766"/>
            <a:ext cx="7237052" cy="4727988"/>
          </a:xfrm>
        </p:spPr>
        <p:txBody>
          <a:bodyPr anchor="b">
            <a:normAutofit/>
          </a:bodyPr>
          <a:lstStyle/>
          <a:p>
            <a:r>
              <a:rPr lang="en-US" sz="7400"/>
              <a:t>Introduction to GitHub Enterprise</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7964676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4F8B7302-0076-4C72-AEDE-92313B1B6D2B}"/>
              </a:ext>
            </a:extLst>
          </p:cNvPr>
          <p:cNvPicPr>
            <a:picLocks noGrp="1" noChangeAspect="1"/>
          </p:cNvPicPr>
          <p:nvPr>
            <p:ph sz="half" idx="1"/>
          </p:nvPr>
        </p:nvPicPr>
        <p:blipFill>
          <a:blip r:embed="rId3"/>
          <a:srcRect l="4132" r="55188"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1AAC22E4-3E19-7C5F-277D-3275BCAA695C}"/>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Overview of GitHub Enterprise</a:t>
            </a:r>
          </a:p>
        </p:txBody>
      </p:sp>
      <p:sp>
        <p:nvSpPr>
          <p:cNvPr id="4" name="Content Placeholder 3">
            <a:extLst>
              <a:ext uri="{FF2B5EF4-FFF2-40B4-BE49-F238E27FC236}">
                <a16:creationId xmlns:a16="http://schemas.microsoft.com/office/drawing/2014/main" id="{141DC822-3923-CA08-8E27-15ACF955D0C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Secure Collaboration</a:t>
            </a:r>
          </a:p>
          <a:p>
            <a:pPr marL="0" lvl="1" indent="0">
              <a:buNone/>
            </a:pPr>
            <a:r>
              <a:rPr lang="en-US" sz="1400"/>
              <a:t>GitHub Enterprise provides a secure platform for teams to collaborate on various projects while protecting sensitive information.</a:t>
            </a:r>
          </a:p>
          <a:p>
            <a:pPr marL="0" indent="0">
              <a:spcBef>
                <a:spcPts val="2500"/>
              </a:spcBef>
              <a:buNone/>
            </a:pPr>
            <a:r>
              <a:rPr lang="en-US" sz="1400" b="1"/>
              <a:t>Deployment Flexibility</a:t>
            </a:r>
          </a:p>
          <a:p>
            <a:pPr marL="0" lvl="1" indent="0">
              <a:buNone/>
            </a:pPr>
            <a:r>
              <a:rPr lang="en-US" sz="1400"/>
              <a:t>GitHub Enterprise can be deployed on-premises or in the cloud, offering flexibility for different organizational needs.</a:t>
            </a:r>
          </a:p>
          <a:p>
            <a:pPr marL="0" indent="0">
              <a:spcBef>
                <a:spcPts val="2500"/>
              </a:spcBef>
              <a:buNone/>
            </a:pPr>
            <a:r>
              <a:rPr lang="en-US" sz="1400" b="1"/>
              <a:t>Security for Research Data</a:t>
            </a:r>
          </a:p>
          <a:p>
            <a:pPr marL="0" lvl="1" indent="0">
              <a:buNone/>
            </a:pPr>
            <a:r>
              <a:rPr lang="en-US" sz="1400"/>
              <a:t>The platform ensures security for sensitive research data, making it suitable for organizations handling confidential information.</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51226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Business team brainstorming">
            <a:extLst>
              <a:ext uri="{FF2B5EF4-FFF2-40B4-BE49-F238E27FC236}">
                <a16:creationId xmlns:a16="http://schemas.microsoft.com/office/drawing/2014/main" id="{0BAA8358-8CEE-4D7A-92B8-D80AB88FAE23}"/>
              </a:ext>
            </a:extLst>
          </p:cNvPr>
          <p:cNvPicPr>
            <a:picLocks noGrp="1" noChangeAspect="1"/>
          </p:cNvPicPr>
          <p:nvPr>
            <p:ph sz="half" idx="1"/>
          </p:nvPr>
        </p:nvPicPr>
        <p:blipFill>
          <a:blip r:embed="rId3"/>
          <a:srcRect l="17232" r="3" b="3"/>
          <a:stretch/>
        </p:blipFill>
        <p:spPr>
          <a:xfrm>
            <a:off x="517867" y="2577661"/>
            <a:ext cx="4672584" cy="3768343"/>
          </a:xfrm>
          <a:prstGeom prst="rect">
            <a:avLst/>
          </a:prstGeom>
        </p:spPr>
      </p:pic>
      <p:sp>
        <p:nvSpPr>
          <p:cNvPr id="2" name="Title 1">
            <a:extLst>
              <a:ext uri="{FF2B5EF4-FFF2-40B4-BE49-F238E27FC236}">
                <a16:creationId xmlns:a16="http://schemas.microsoft.com/office/drawing/2014/main" id="{E42B3CAA-D7BF-EC91-7222-CF1749DE45BA}"/>
              </a:ext>
            </a:extLst>
          </p:cNvPr>
          <p:cNvSpPr>
            <a:spLocks noGrp="1"/>
          </p:cNvSpPr>
          <p:nvPr>
            <p:ph type="title"/>
          </p:nvPr>
        </p:nvSpPr>
        <p:spPr>
          <a:xfrm>
            <a:off x="517867" y="976160"/>
            <a:ext cx="4809314" cy="1447163"/>
          </a:xfrm>
        </p:spPr>
        <p:txBody>
          <a:bodyPr vert="horz" lIns="91440" tIns="45720" rIns="91440" bIns="45720" rtlCol="0" anchor="t">
            <a:normAutofit/>
          </a:bodyPr>
          <a:lstStyle/>
          <a:p>
            <a:pPr>
              <a:lnSpc>
                <a:spcPct val="90000"/>
              </a:lnSpc>
            </a:pPr>
            <a:r>
              <a:rPr lang="en-US" sz="3100"/>
              <a:t>Benefits of Using GitHub for Document Management</a:t>
            </a:r>
          </a:p>
        </p:txBody>
      </p:sp>
      <p:sp>
        <p:nvSpPr>
          <p:cNvPr id="4" name="Content Placeholder 3">
            <a:extLst>
              <a:ext uri="{FF2B5EF4-FFF2-40B4-BE49-F238E27FC236}">
                <a16:creationId xmlns:a16="http://schemas.microsoft.com/office/drawing/2014/main" id="{3AB62BFA-2F14-201A-6851-537A3590A71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0" y="1033272"/>
            <a:ext cx="5832133" cy="5312732"/>
          </a:xfrm>
        </p:spPr>
        <p:txBody>
          <a:bodyPr>
            <a:normAutofit/>
          </a:bodyPr>
          <a:lstStyle/>
          <a:p>
            <a:pPr marL="0" indent="0">
              <a:spcBef>
                <a:spcPts val="2500"/>
              </a:spcBef>
              <a:buNone/>
            </a:pPr>
            <a:r>
              <a:rPr lang="en-US" sz="1400" b="1"/>
              <a:t>Enhanced Collaboration</a:t>
            </a:r>
          </a:p>
          <a:p>
            <a:pPr marL="0" lvl="1" indent="0">
              <a:buNone/>
            </a:pPr>
            <a:r>
              <a:rPr lang="en-US" sz="1400"/>
              <a:t>GitHub allows multiple team members to collaborate seamlessly on documents, improving communication and productivity.</a:t>
            </a:r>
          </a:p>
          <a:p>
            <a:pPr marL="0" indent="0">
              <a:spcBef>
                <a:spcPts val="2500"/>
              </a:spcBef>
              <a:buNone/>
            </a:pPr>
            <a:r>
              <a:rPr lang="en-US" sz="1400" b="1"/>
              <a:t>Version Control</a:t>
            </a:r>
          </a:p>
          <a:p>
            <a:pPr marL="0" lvl="1" indent="0">
              <a:buNone/>
            </a:pPr>
            <a:r>
              <a:rPr lang="en-US" sz="1400"/>
              <a:t>With GitHub, teams can track changes and maintain different versions of documents, ensuring nothing is lost or overwritten.</a:t>
            </a:r>
          </a:p>
          <a:p>
            <a:pPr marL="0" indent="0">
              <a:spcBef>
                <a:spcPts val="2500"/>
              </a:spcBef>
              <a:buNone/>
            </a:pPr>
            <a:r>
              <a:rPr lang="en-US" sz="1400" b="1"/>
              <a:t>Access to Historical Data</a:t>
            </a:r>
          </a:p>
          <a:p>
            <a:pPr marL="0" lvl="1" indent="0">
              <a:buNone/>
            </a:pPr>
            <a:r>
              <a:rPr lang="en-US" sz="1400"/>
              <a:t>GitHub provides easy access to historical document data, allowing teams to revisit previous versions and decisions.</a:t>
            </a:r>
          </a:p>
          <a:p>
            <a:pPr marL="0" indent="0">
              <a:spcBef>
                <a:spcPts val="2500"/>
              </a:spcBef>
              <a:buNone/>
            </a:pPr>
            <a:r>
              <a:rPr lang="en-US" sz="1400" b="1"/>
              <a:t>Streamlined Workflows</a:t>
            </a:r>
          </a:p>
          <a:p>
            <a:pPr marL="0" lvl="1" indent="0">
              <a:buNone/>
            </a:pPr>
            <a:r>
              <a:rPr lang="en-US" sz="1400"/>
              <a:t>Using GitHub can streamline workflows by automating processes and integrating with other tools, enhancing efficiency.</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967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4K Resolution">
            <a:extLst>
              <a:ext uri="{FF2B5EF4-FFF2-40B4-BE49-F238E27FC236}">
                <a16:creationId xmlns:a16="http://schemas.microsoft.com/office/drawing/2014/main" id="{D903EFAA-35D2-4109-80EE-E2168B214209}"/>
              </a:ext>
            </a:extLst>
          </p:cNvPr>
          <p:cNvPicPr>
            <a:picLocks noGrp="1" noChangeAspect="1"/>
          </p:cNvPicPr>
          <p:nvPr>
            <p:ph sz="half" idx="1"/>
          </p:nvPr>
        </p:nvPicPr>
        <p:blipFill>
          <a:blip r:embed="rId3"/>
          <a:srcRect l="29499" r="2982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F34E8E5D-3212-0908-E188-1FEDC7DE45D7}"/>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400"/>
              <a:t>Setting up GitHub Enterprise for Your Organization</a:t>
            </a:r>
          </a:p>
        </p:txBody>
      </p:sp>
      <p:sp>
        <p:nvSpPr>
          <p:cNvPr id="4" name="Content Placeholder 3">
            <a:extLst>
              <a:ext uri="{FF2B5EF4-FFF2-40B4-BE49-F238E27FC236}">
                <a16:creationId xmlns:a16="http://schemas.microsoft.com/office/drawing/2014/main" id="{E5E09827-EB70-8052-FF37-8C5AA1F88CA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User Roles Configuration</a:t>
            </a:r>
          </a:p>
          <a:p>
            <a:pPr marL="0" lvl="1" indent="0">
              <a:buNone/>
            </a:pPr>
            <a:r>
              <a:rPr lang="en-US" sz="1400"/>
              <a:t>Establishing user roles is essential for managing access and responsibilities in GitHub Enterprise effectively.</a:t>
            </a:r>
          </a:p>
          <a:p>
            <a:pPr marL="0" indent="0">
              <a:spcBef>
                <a:spcPts val="2500"/>
              </a:spcBef>
              <a:buNone/>
            </a:pPr>
            <a:r>
              <a:rPr lang="en-US" sz="1400" b="1"/>
              <a:t>Repository Settings</a:t>
            </a:r>
          </a:p>
          <a:p>
            <a:pPr marL="0" lvl="1" indent="0">
              <a:buNone/>
            </a:pPr>
            <a:r>
              <a:rPr lang="en-US" sz="1400"/>
              <a:t>Configuring repository settings allows you to tailor the storage and management of your data according to your organization's requirements.</a:t>
            </a:r>
          </a:p>
          <a:p>
            <a:pPr marL="0" indent="0">
              <a:spcBef>
                <a:spcPts val="2500"/>
              </a:spcBef>
              <a:buNone/>
            </a:pPr>
            <a:r>
              <a:rPr lang="en-US" sz="1400" b="1"/>
              <a:t>Permissions Management</a:t>
            </a:r>
          </a:p>
          <a:p>
            <a:pPr marL="0" lvl="1" indent="0">
              <a:buNone/>
            </a:pPr>
            <a:r>
              <a:rPr lang="en-US" sz="1400"/>
              <a:t>Setting up permissions ensures secure data management and controls who can access and modify information.</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7202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75BDF7E-57D6-9A30-E2AE-745B365B0F6A}"/>
              </a:ext>
            </a:extLst>
          </p:cNvPr>
          <p:cNvSpPr>
            <a:spLocks noGrp="1"/>
          </p:cNvSpPr>
          <p:nvPr>
            <p:ph type="ctrTitle"/>
          </p:nvPr>
        </p:nvSpPr>
        <p:spPr>
          <a:xfrm>
            <a:off x="521208" y="1211766"/>
            <a:ext cx="7237052" cy="4727988"/>
          </a:xfrm>
        </p:spPr>
        <p:txBody>
          <a:bodyPr anchor="b">
            <a:normAutofit/>
          </a:bodyPr>
          <a:lstStyle/>
          <a:p>
            <a:r>
              <a:rPr lang="en-US" sz="7400"/>
              <a:t>Repository Roles and Types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3196064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B64E2F5A-1A29-5147-9936-CB2A6966DD0C}"/>
              </a:ext>
            </a:extLst>
          </p:cNvPr>
          <p:cNvSpPr>
            <a:spLocks noGrp="1"/>
          </p:cNvSpPr>
          <p:nvPr>
            <p:ph type="title"/>
          </p:nvPr>
        </p:nvSpPr>
        <p:spPr>
          <a:xfrm>
            <a:off x="517871" y="976160"/>
            <a:ext cx="3412998" cy="5371798"/>
          </a:xfrm>
        </p:spPr>
        <p:txBody>
          <a:bodyPr>
            <a:normAutofit/>
          </a:bodyPr>
          <a:lstStyle/>
          <a:p>
            <a:r>
              <a:rPr lang="en-US" sz="4400"/>
              <a:t>Types of Repositories (Public, Private, Internal)</a:t>
            </a:r>
          </a:p>
        </p:txBody>
      </p:sp>
      <p:graphicFrame>
        <p:nvGraphicFramePr>
          <p:cNvPr id="4" name="Content Placeholder 4">
            <a:extLst>
              <a:ext uri="{FF2B5EF4-FFF2-40B4-BE49-F238E27FC236}">
                <a16:creationId xmlns:a16="http://schemas.microsoft.com/office/drawing/2014/main" id="{D6203DBD-BE43-4EDC-AB7D-ADD54E569C18}"/>
              </a:ext>
            </a:extLst>
          </p:cNvPr>
          <p:cNvGraphicFramePr>
            <a:graphicFrameLocks noGrp="1"/>
          </p:cNvGraphicFramePr>
          <p:nvPr>
            <p:ph idx="1"/>
            <p:extLst>
              <p:ext uri="{D42A27DB-BD31-4B8C-83A1-F6EECF244321}">
                <p14:modId xmlns:p14="http://schemas.microsoft.com/office/powerpoint/2010/main" val="349011253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10642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5901381"/>
      </p:ext>
    </p:extLst>
  </p:cSld>
  <p:clrMapOvr>
    <a:masterClrMapping/>
  </p:clrMapOvr>
  <p:transition>
    <p:fade/>
  </p:transition>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TotalTime>
  <Words>2727</Words>
  <Application>Microsoft Office PowerPoint</Application>
  <PresentationFormat>Widescreen</PresentationFormat>
  <Paragraphs>243</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Aptos</vt:lpstr>
      <vt:lpstr>Arial</vt:lpstr>
      <vt:lpstr>Bierstadt</vt:lpstr>
      <vt:lpstr>GestaltVTI</vt:lpstr>
      <vt:lpstr>Using GitHub Enterprise Repositories as Document Libraries for Economic Research Data</vt:lpstr>
      <vt:lpstr>Demonstration of GitHub Enterprise Use Case</vt:lpstr>
      <vt:lpstr>Agenda Overview</vt:lpstr>
      <vt:lpstr>Introduction to GitHub Enterprise</vt:lpstr>
      <vt:lpstr>Overview of GitHub Enterprise</vt:lpstr>
      <vt:lpstr>Benefits of Using GitHub for Document Management</vt:lpstr>
      <vt:lpstr>Setting up GitHub Enterprise for Your Organization</vt:lpstr>
      <vt:lpstr>Repository Roles and Types</vt:lpstr>
      <vt:lpstr>Types of Repositories (Public, Private, Internal)</vt:lpstr>
      <vt:lpstr>Roles Within a Repository (Owner, Collaborator, Contributor)</vt:lpstr>
      <vt:lpstr>Permissions and Access Control</vt:lpstr>
      <vt:lpstr>Creating and Managing Repositories</vt:lpstr>
      <vt:lpstr>Creating a New Repository</vt:lpstr>
      <vt:lpstr>Organizing Repository Contents</vt:lpstr>
      <vt:lpstr>Managing Repository Settings</vt:lpstr>
      <vt:lpstr>Collaborating on Economic Research Data</vt:lpstr>
      <vt:lpstr>Version Control and Commit History</vt:lpstr>
      <vt:lpstr>Branching and Merging Strategies</vt:lpstr>
      <vt:lpstr>Using Pull Requests for Collaboration</vt:lpstr>
      <vt:lpstr>Distributing Economic Research Data</vt:lpstr>
      <vt:lpstr>Publishing Data to Public Repositories</vt:lpstr>
      <vt:lpstr>Sharing Data Within the Organization</vt:lpstr>
      <vt:lpstr>External Collaboration and Sharing with Stakeholders</vt:lpstr>
      <vt:lpstr>Use Cases and Scenarios</vt:lpstr>
      <vt:lpstr>Internal Collaboration on Research Projects</vt:lpstr>
      <vt:lpstr>Public Dissemination of Research Findings</vt:lpstr>
      <vt:lpstr>Case Study: Collaborative Research with External Partners</vt:lpstr>
      <vt:lpstr>Demonstrations of Various GitHub Repository Roles and Types</vt:lpstr>
      <vt:lpstr>Demonstration: Setting up a Public Repository</vt:lpstr>
      <vt:lpstr>Demonstration: Managing a Private Repository</vt:lpstr>
      <vt:lpstr>Demonstration: Collaborating in an Internal Repository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Laji Thomas</dc:creator>
  <cp:lastModifiedBy>Laji Thomas</cp:lastModifiedBy>
  <cp:revision>1</cp:revision>
  <dcterms:created xsi:type="dcterms:W3CDTF">2025-02-18T17:50:34Z</dcterms:created>
  <dcterms:modified xsi:type="dcterms:W3CDTF">2025-02-18T18:34:15Z</dcterms:modified>
</cp:coreProperties>
</file>